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5" r:id="rId1"/>
  </p:sldMasterIdLst>
  <p:notesMasterIdLst>
    <p:notesMasterId r:id="rId64"/>
  </p:notesMasterIdLst>
  <p:handoutMasterIdLst>
    <p:handoutMasterId r:id="rId65"/>
  </p:handoutMasterIdLst>
  <p:sldIdLst>
    <p:sldId id="285" r:id="rId2"/>
    <p:sldId id="286" r:id="rId3"/>
    <p:sldId id="287" r:id="rId4"/>
    <p:sldId id="288" r:id="rId5"/>
    <p:sldId id="289" r:id="rId6"/>
    <p:sldId id="311" r:id="rId7"/>
    <p:sldId id="291" r:id="rId8"/>
    <p:sldId id="292" r:id="rId9"/>
    <p:sldId id="293" r:id="rId10"/>
    <p:sldId id="295" r:id="rId11"/>
    <p:sldId id="296" r:id="rId12"/>
    <p:sldId id="298" r:id="rId13"/>
    <p:sldId id="299" r:id="rId14"/>
    <p:sldId id="310" r:id="rId15"/>
    <p:sldId id="313" r:id="rId16"/>
    <p:sldId id="314" r:id="rId17"/>
    <p:sldId id="315" r:id="rId18"/>
    <p:sldId id="316" r:id="rId19"/>
    <p:sldId id="317" r:id="rId20"/>
    <p:sldId id="318" r:id="rId21"/>
    <p:sldId id="319" r:id="rId22"/>
    <p:sldId id="320" r:id="rId23"/>
    <p:sldId id="321" r:id="rId24"/>
    <p:sldId id="323" r:id="rId25"/>
    <p:sldId id="324" r:id="rId26"/>
    <p:sldId id="325" r:id="rId27"/>
    <p:sldId id="326" r:id="rId28"/>
    <p:sldId id="327" r:id="rId29"/>
    <p:sldId id="328" r:id="rId30"/>
    <p:sldId id="329" r:id="rId31"/>
    <p:sldId id="330" r:id="rId32"/>
    <p:sldId id="332" r:id="rId33"/>
    <p:sldId id="333" r:id="rId34"/>
    <p:sldId id="334" r:id="rId35"/>
    <p:sldId id="337" r:id="rId36"/>
    <p:sldId id="336" r:id="rId37"/>
    <p:sldId id="348" r:id="rId38"/>
    <p:sldId id="344" r:id="rId39"/>
    <p:sldId id="345" r:id="rId40"/>
    <p:sldId id="338" r:id="rId41"/>
    <p:sldId id="339" r:id="rId42"/>
    <p:sldId id="340" r:id="rId43"/>
    <p:sldId id="341" r:id="rId44"/>
    <p:sldId id="342" r:id="rId45"/>
    <p:sldId id="346" r:id="rId46"/>
    <p:sldId id="347" r:id="rId47"/>
    <p:sldId id="349" r:id="rId48"/>
    <p:sldId id="350" r:id="rId49"/>
    <p:sldId id="352" r:id="rId50"/>
    <p:sldId id="353" r:id="rId51"/>
    <p:sldId id="356" r:id="rId52"/>
    <p:sldId id="354" r:id="rId53"/>
    <p:sldId id="355" r:id="rId54"/>
    <p:sldId id="357" r:id="rId55"/>
    <p:sldId id="358" r:id="rId56"/>
    <p:sldId id="359" r:id="rId57"/>
    <p:sldId id="360" r:id="rId58"/>
    <p:sldId id="361" r:id="rId59"/>
    <p:sldId id="362" r:id="rId60"/>
    <p:sldId id="363" r:id="rId61"/>
    <p:sldId id="364" r:id="rId62"/>
    <p:sldId id="365" r:id="rId63"/>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drashekar Poojary" initials="CP" lastIdx="1" clrIdx="0">
    <p:extLst>
      <p:ext uri="{19B8F6BF-5375-455C-9EA6-DF929625EA0E}">
        <p15:presenceInfo xmlns:p15="http://schemas.microsoft.com/office/powerpoint/2012/main" userId="0d182c984f9d189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p:cViewPr varScale="1">
        <p:scale>
          <a:sx n="86" d="100"/>
          <a:sy n="86" d="100"/>
        </p:scale>
        <p:origin x="475"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6347" cy="49649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51343" y="2"/>
            <a:ext cx="2946347" cy="496490"/>
          </a:xfrm>
          <a:prstGeom prst="rect">
            <a:avLst/>
          </a:prstGeom>
        </p:spPr>
        <p:txBody>
          <a:bodyPr vert="horz" lIns="91440" tIns="45720" rIns="91440" bIns="45720" rtlCol="0"/>
          <a:lstStyle>
            <a:lvl1pPr algn="r">
              <a:defRPr sz="1200"/>
            </a:lvl1pPr>
          </a:lstStyle>
          <a:p>
            <a:fld id="{EEC0757F-44CC-4BCA-A4EB-AA4B1340B150}" type="datetimeFigureOut">
              <a:rPr lang="en-IN" smtClean="0"/>
              <a:pPr/>
              <a:t>25-02-2020</a:t>
            </a:fld>
            <a:endParaRPr lang="en-IN" dirty="0"/>
          </a:p>
        </p:txBody>
      </p:sp>
      <p:sp>
        <p:nvSpPr>
          <p:cNvPr id="4" name="Footer Placeholder 3"/>
          <p:cNvSpPr>
            <a:spLocks noGrp="1"/>
          </p:cNvSpPr>
          <p:nvPr>
            <p:ph type="ftr" sz="quarter" idx="2"/>
          </p:nvPr>
        </p:nvSpPr>
        <p:spPr>
          <a:xfrm>
            <a:off x="1" y="9431600"/>
            <a:ext cx="2946347" cy="49649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51343" y="9431600"/>
            <a:ext cx="2946347" cy="496490"/>
          </a:xfrm>
          <a:prstGeom prst="rect">
            <a:avLst/>
          </a:prstGeom>
        </p:spPr>
        <p:txBody>
          <a:bodyPr vert="horz" lIns="91440" tIns="45720" rIns="91440" bIns="45720" rtlCol="0" anchor="b"/>
          <a:lstStyle>
            <a:lvl1pPr algn="r">
              <a:defRPr sz="1200"/>
            </a:lvl1pPr>
          </a:lstStyle>
          <a:p>
            <a:fld id="{E9420460-E880-4270-BF9D-E7DBEB6AF3DD}" type="slidenum">
              <a:rPr lang="en-IN" smtClean="0"/>
              <a:pPr/>
              <a:t>‹#›</a:t>
            </a:fld>
            <a:endParaRPr lang="en-IN" dirty="0"/>
          </a:p>
        </p:txBody>
      </p:sp>
    </p:spTree>
    <p:extLst>
      <p:ext uri="{BB962C8B-B14F-4D97-AF65-F5344CB8AC3E}">
        <p14:creationId xmlns:p14="http://schemas.microsoft.com/office/powerpoint/2010/main" val="4004115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347" cy="498215"/>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51343" y="0"/>
            <a:ext cx="2946347" cy="498215"/>
          </a:xfrm>
          <a:prstGeom prst="rect">
            <a:avLst/>
          </a:prstGeom>
        </p:spPr>
        <p:txBody>
          <a:bodyPr vert="horz" lIns="91440" tIns="45720" rIns="91440" bIns="45720" rtlCol="0"/>
          <a:lstStyle>
            <a:lvl1pPr algn="r">
              <a:defRPr sz="1200"/>
            </a:lvl1pPr>
          </a:lstStyle>
          <a:p>
            <a:fld id="{EAC4A6D1-2D95-4708-A51B-1D52EE3C916D}" type="datetimeFigureOut">
              <a:rPr lang="en-IN" smtClean="0"/>
              <a:pPr/>
              <a:t>25-02-2020</a:t>
            </a:fld>
            <a:endParaRPr lang="en-IN" dirty="0"/>
          </a:p>
        </p:txBody>
      </p:sp>
      <p:sp>
        <p:nvSpPr>
          <p:cNvPr id="4" name="Slide Image Placeholder 3"/>
          <p:cNvSpPr>
            <a:spLocks noGrp="1" noRot="1" noChangeAspect="1"/>
          </p:cNvSpPr>
          <p:nvPr>
            <p:ph type="sldImg" idx="2"/>
          </p:nvPr>
        </p:nvSpPr>
        <p:spPr>
          <a:xfrm>
            <a:off x="420688" y="1239838"/>
            <a:ext cx="5957887" cy="33528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1" y="9431601"/>
            <a:ext cx="2946347" cy="498214"/>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51343" y="9431601"/>
            <a:ext cx="2946347" cy="498214"/>
          </a:xfrm>
          <a:prstGeom prst="rect">
            <a:avLst/>
          </a:prstGeom>
        </p:spPr>
        <p:txBody>
          <a:bodyPr vert="horz" lIns="91440" tIns="45720" rIns="91440" bIns="45720" rtlCol="0" anchor="b"/>
          <a:lstStyle>
            <a:lvl1pPr algn="r">
              <a:defRPr sz="1200"/>
            </a:lvl1pPr>
          </a:lstStyle>
          <a:p>
            <a:fld id="{7204C04A-1050-4161-98F7-913D97878C0F}" type="slidenum">
              <a:rPr lang="en-IN" smtClean="0"/>
              <a:pPr/>
              <a:t>‹#›</a:t>
            </a:fld>
            <a:endParaRPr lang="en-IN" dirty="0"/>
          </a:p>
        </p:txBody>
      </p:sp>
    </p:spTree>
    <p:extLst>
      <p:ext uri="{BB962C8B-B14F-4D97-AF65-F5344CB8AC3E}">
        <p14:creationId xmlns:p14="http://schemas.microsoft.com/office/powerpoint/2010/main" val="2161124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716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07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9548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0952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8530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3316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8466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925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6376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7225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464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2332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454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4636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711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2/25/2020</a:t>
            </a:fld>
            <a:endParaRPr lang="en-US" dirty="0"/>
          </a:p>
        </p:txBody>
      </p:sp>
    </p:spTree>
    <p:extLst>
      <p:ext uri="{BB962C8B-B14F-4D97-AF65-F5344CB8AC3E}">
        <p14:creationId xmlns:p14="http://schemas.microsoft.com/office/powerpoint/2010/main" val="93864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587518"/>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cdn.yourarticlelibrary.com/wp-content/uploads/2013/10/clip_image00425.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F386C-19C8-48C4-AAF8-970657472342}"/>
              </a:ext>
            </a:extLst>
          </p:cNvPr>
          <p:cNvSpPr>
            <a:spLocks noGrp="1"/>
          </p:cNvSpPr>
          <p:nvPr>
            <p:ph idx="1"/>
          </p:nvPr>
        </p:nvSpPr>
        <p:spPr>
          <a:xfrm>
            <a:off x="320040" y="188640"/>
            <a:ext cx="11576304" cy="6552728"/>
          </a:xfrm>
        </p:spPr>
        <p:txBody>
          <a:bodyPr>
            <a:normAutofit lnSpcReduction="10000"/>
          </a:bodyPr>
          <a:lstStyle/>
          <a:p>
            <a:pPr marL="0" indent="0" algn="ctr">
              <a:buNone/>
            </a:pPr>
            <a:r>
              <a:rPr lang="en-IN" sz="3200" b="1" dirty="0">
                <a:solidFill>
                  <a:schemeClr val="tx1">
                    <a:lumMod val="95000"/>
                    <a:lumOff val="5000"/>
                  </a:schemeClr>
                </a:solidFill>
                <a:latin typeface="Trebuchet MS" panose="020B0603020202020204" pitchFamily="34" charset="0"/>
              </a:rPr>
              <a:t>Value of Money:</a:t>
            </a:r>
            <a:endParaRPr lang="en-IN" sz="3200" dirty="0">
              <a:solidFill>
                <a:schemeClr val="tx1">
                  <a:lumMod val="95000"/>
                  <a:lumOff val="5000"/>
                </a:schemeClr>
              </a:solidFill>
              <a:latin typeface="Trebuchet MS" panose="020B0603020202020204" pitchFamily="34" charset="0"/>
            </a:endParaRPr>
          </a:p>
          <a:p>
            <a:pPr marL="0" indent="0">
              <a:buNone/>
            </a:pPr>
            <a:r>
              <a:rPr lang="en-IN" sz="2800" dirty="0">
                <a:solidFill>
                  <a:schemeClr val="tx1">
                    <a:lumMod val="95000"/>
                    <a:lumOff val="5000"/>
                  </a:schemeClr>
                </a:solidFill>
                <a:latin typeface="Trebuchet MS" panose="020B0603020202020204" pitchFamily="34" charset="0"/>
              </a:rPr>
              <a:t>   The term value of money means the purchasing power of money. It refers to the quantity of goods and services that can be bought by a unit of money.</a:t>
            </a:r>
          </a:p>
          <a:p>
            <a:pPr marL="0" indent="0">
              <a:buNone/>
            </a:pPr>
            <a:r>
              <a:rPr lang="en-IN" sz="2800" dirty="0">
                <a:solidFill>
                  <a:schemeClr val="tx1">
                    <a:lumMod val="95000"/>
                    <a:lumOff val="5000"/>
                  </a:schemeClr>
                </a:solidFill>
                <a:latin typeface="Trebuchet MS" panose="020B0603020202020204" pitchFamily="34" charset="0"/>
              </a:rPr>
              <a:t>  According to D. H. Robertson, “ The value of money means the amount of things in general which will be given in exchange for a unit of money”</a:t>
            </a:r>
          </a:p>
          <a:p>
            <a:pPr marL="0" indent="0">
              <a:buNone/>
            </a:pPr>
            <a:r>
              <a:rPr lang="en-IN" sz="2800" b="1" dirty="0">
                <a:solidFill>
                  <a:schemeClr val="tx1">
                    <a:lumMod val="95000"/>
                    <a:lumOff val="5000"/>
                  </a:schemeClr>
                </a:solidFill>
                <a:latin typeface="Trebuchet MS" panose="020B0603020202020204" pitchFamily="34" charset="0"/>
              </a:rPr>
              <a:t>Value of Money- A relative concept:</a:t>
            </a:r>
          </a:p>
          <a:p>
            <a:pPr marL="0" indent="0">
              <a:buNone/>
            </a:pPr>
            <a:r>
              <a:rPr lang="en-IN" sz="2800" dirty="0">
                <a:solidFill>
                  <a:schemeClr val="tx1">
                    <a:lumMod val="95000"/>
                    <a:lumOff val="5000"/>
                  </a:schemeClr>
                </a:solidFill>
                <a:latin typeface="Trebuchet MS" panose="020B0603020202020204" pitchFamily="34" charset="0"/>
              </a:rPr>
              <a:t> The  value of money is a relative concept. The value  of money or purchasing power of money depends upon the  price level of goods and services to be purchased with money.</a:t>
            </a:r>
          </a:p>
          <a:p>
            <a:pPr marL="0" indent="0">
              <a:buNone/>
            </a:pPr>
            <a:r>
              <a:rPr lang="en-IN" sz="2800" dirty="0">
                <a:solidFill>
                  <a:schemeClr val="tx1">
                    <a:lumMod val="95000"/>
                    <a:lumOff val="5000"/>
                  </a:schemeClr>
                </a:solidFill>
                <a:latin typeface="Trebuchet MS" panose="020B0603020202020204" pitchFamily="34" charset="0"/>
              </a:rPr>
              <a:t>  Thus, the value of money is inversely related to the price level. The money buys more when prices of goods and services are low and money buys less when prices are high.</a:t>
            </a:r>
          </a:p>
          <a:p>
            <a:pPr marL="0" indent="0">
              <a:buNone/>
            </a:pPr>
            <a:endParaRPr lang="en-IN" sz="2800" dirty="0">
              <a:solidFill>
                <a:schemeClr val="tx1">
                  <a:lumMod val="95000"/>
                  <a:lumOff val="5000"/>
                </a:schemeClr>
              </a:solidFill>
            </a:endParaRPr>
          </a:p>
          <a:p>
            <a:pPr marL="0" indent="0">
              <a:buNone/>
            </a:pPr>
            <a:endParaRPr lang="en-IN" sz="2800" dirty="0"/>
          </a:p>
        </p:txBody>
      </p:sp>
    </p:spTree>
    <p:extLst>
      <p:ext uri="{BB962C8B-B14F-4D97-AF65-F5344CB8AC3E}">
        <p14:creationId xmlns:p14="http://schemas.microsoft.com/office/powerpoint/2010/main" val="416654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639BAE-E196-44F3-AD74-F2E2375B801F}"/>
              </a:ext>
            </a:extLst>
          </p:cNvPr>
          <p:cNvSpPr>
            <a:spLocks noGrp="1"/>
          </p:cNvSpPr>
          <p:nvPr>
            <p:ph idx="1"/>
          </p:nvPr>
        </p:nvSpPr>
        <p:spPr>
          <a:xfrm>
            <a:off x="186431" y="221942"/>
            <a:ext cx="11878322" cy="6356411"/>
          </a:xfrm>
        </p:spPr>
        <p:txBody>
          <a:bodyPr>
            <a:normAutofit/>
          </a:bodyPr>
          <a:lstStyle/>
          <a:p>
            <a:pPr marL="0" indent="0" fontAlgn="base">
              <a:buNone/>
            </a:pPr>
            <a:r>
              <a:rPr lang="en-US" sz="2800" b="1" dirty="0"/>
              <a:t>         Assumptions of Fisher’s Quantity Theory: </a:t>
            </a:r>
            <a:endParaRPr lang="en-US" dirty="0"/>
          </a:p>
          <a:p>
            <a:pPr marL="0" indent="0" fontAlgn="base">
              <a:buNone/>
            </a:pPr>
            <a:r>
              <a:rPr lang="en-US" sz="2400" b="1" dirty="0"/>
              <a:t> 1. Constant Velocity of Money: </a:t>
            </a:r>
            <a:endParaRPr lang="en-US" sz="2400" dirty="0"/>
          </a:p>
          <a:p>
            <a:pPr marL="0" indent="0" fontAlgn="base">
              <a:buNone/>
            </a:pPr>
            <a:r>
              <a:rPr lang="en-US" sz="2400" dirty="0"/>
              <a:t>    According to Fisher, the velocity of money (V) is constant and is not influenced by the changes in the quantity of money. </a:t>
            </a:r>
          </a:p>
          <a:p>
            <a:pPr marL="0" indent="0" fontAlgn="base">
              <a:buNone/>
            </a:pPr>
            <a:r>
              <a:rPr lang="en-US" sz="2400" b="1" dirty="0"/>
              <a:t>2. Constant Volume of Trade or Transactions: </a:t>
            </a:r>
            <a:endParaRPr lang="en-US" sz="2400" dirty="0"/>
          </a:p>
          <a:p>
            <a:pPr marL="0" indent="0" fontAlgn="base">
              <a:buNone/>
            </a:pPr>
            <a:r>
              <a:rPr lang="en-US" sz="2400" dirty="0"/>
              <a:t>     Total volume of trade or transactions (T) is also assumed to be constant and is not affected by changes in the quantity of money. </a:t>
            </a:r>
          </a:p>
          <a:p>
            <a:pPr marL="0" indent="0" fontAlgn="base">
              <a:buNone/>
            </a:pPr>
            <a:r>
              <a:rPr lang="en-US" sz="2400" b="1" dirty="0"/>
              <a:t>3. Price Level is a Passive Factor: </a:t>
            </a:r>
            <a:endParaRPr lang="en-US" sz="2400" dirty="0"/>
          </a:p>
          <a:p>
            <a:pPr marL="0" indent="0" fontAlgn="base">
              <a:buNone/>
            </a:pPr>
            <a:r>
              <a:rPr lang="en-US" sz="2400" dirty="0"/>
              <a:t>    According to Fisher the price level (P) is a passive factor which means that the price level is affected by other factors of equation, but it does not affect them</a:t>
            </a:r>
          </a:p>
          <a:p>
            <a:pPr marL="0" indent="0" fontAlgn="base">
              <a:buNone/>
            </a:pPr>
            <a:endParaRPr lang="en-US" dirty="0"/>
          </a:p>
          <a:p>
            <a:pPr marL="0" indent="0" fontAlgn="base">
              <a:buNone/>
            </a:pPr>
            <a:endParaRPr lang="en-US" dirty="0"/>
          </a:p>
          <a:p>
            <a:endParaRPr lang="en-IN" dirty="0"/>
          </a:p>
        </p:txBody>
      </p:sp>
    </p:spTree>
    <p:extLst>
      <p:ext uri="{BB962C8B-B14F-4D97-AF65-F5344CB8AC3E}">
        <p14:creationId xmlns:p14="http://schemas.microsoft.com/office/powerpoint/2010/main" val="215389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0F650-8E9E-480A-B041-E427BB49BE14}"/>
              </a:ext>
            </a:extLst>
          </p:cNvPr>
          <p:cNvSpPr>
            <a:spLocks noGrp="1"/>
          </p:cNvSpPr>
          <p:nvPr>
            <p:ph idx="1"/>
          </p:nvPr>
        </p:nvSpPr>
        <p:spPr>
          <a:xfrm>
            <a:off x="195309" y="195309"/>
            <a:ext cx="11549848" cy="6329778"/>
          </a:xfrm>
        </p:spPr>
        <p:txBody>
          <a:bodyPr>
            <a:normAutofit/>
          </a:bodyPr>
          <a:lstStyle/>
          <a:p>
            <a:pPr marL="0" indent="0" fontAlgn="base">
              <a:buNone/>
            </a:pPr>
            <a:r>
              <a:rPr lang="en-US" sz="2400" b="1" dirty="0"/>
              <a:t>4. Money is a Medium of Exchange: </a:t>
            </a:r>
            <a:endParaRPr lang="en-US" sz="2400" dirty="0"/>
          </a:p>
          <a:p>
            <a:pPr marL="0" indent="0" fontAlgn="base">
              <a:buNone/>
            </a:pPr>
            <a:r>
              <a:rPr lang="en-US" sz="2400" dirty="0"/>
              <a:t>     The quantity theory of money assumed money only as a medium of exchange. Money facilitates the transactions. </a:t>
            </a:r>
          </a:p>
          <a:p>
            <a:pPr marL="0" indent="0" fontAlgn="base">
              <a:buNone/>
            </a:pPr>
            <a:r>
              <a:rPr lang="en-US" sz="2400" b="1" dirty="0"/>
              <a:t>5. Constant Relation between M and M’: </a:t>
            </a:r>
            <a:endParaRPr lang="en-US" sz="2400" dirty="0"/>
          </a:p>
          <a:p>
            <a:pPr marL="0" indent="0" fontAlgn="base">
              <a:buNone/>
            </a:pPr>
            <a:r>
              <a:rPr lang="en-US" sz="2400" dirty="0"/>
              <a:t>      Fisher assumes a proportional relationship between currency money (M) and bank money (M’). </a:t>
            </a:r>
          </a:p>
          <a:p>
            <a:pPr marL="0" indent="0" fontAlgn="base">
              <a:buNone/>
            </a:pPr>
            <a:r>
              <a:rPr lang="en-US" sz="2400" b="1" dirty="0"/>
              <a:t>6. Long Period: </a:t>
            </a:r>
            <a:endParaRPr lang="en-US" sz="2400" dirty="0"/>
          </a:p>
          <a:p>
            <a:pPr marL="0" indent="0" fontAlgn="base">
              <a:buNone/>
            </a:pPr>
            <a:r>
              <a:rPr lang="en-US" sz="2400" dirty="0"/>
              <a:t>   The theory is based on the assumption of long period. Over a long period of time, V and T are considered constant. </a:t>
            </a:r>
          </a:p>
          <a:p>
            <a:pPr marL="0" indent="0" fontAlgn="base">
              <a:buNone/>
            </a:pPr>
            <a:r>
              <a:rPr lang="en-US" sz="2400" dirty="0"/>
              <a:t>   </a:t>
            </a:r>
            <a:endParaRPr lang="en-IN" sz="2400" dirty="0"/>
          </a:p>
        </p:txBody>
      </p:sp>
    </p:spTree>
    <p:extLst>
      <p:ext uri="{BB962C8B-B14F-4D97-AF65-F5344CB8AC3E}">
        <p14:creationId xmlns:p14="http://schemas.microsoft.com/office/powerpoint/2010/main" val="3954034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C904B5-EFEB-4B19-8836-78D5782B4E49}"/>
              </a:ext>
            </a:extLst>
          </p:cNvPr>
          <p:cNvSpPr>
            <a:spLocks noGrp="1"/>
          </p:cNvSpPr>
          <p:nvPr>
            <p:ph idx="1"/>
          </p:nvPr>
        </p:nvSpPr>
        <p:spPr>
          <a:xfrm>
            <a:off x="0" y="0"/>
            <a:ext cx="12192000" cy="6858000"/>
          </a:xfrm>
        </p:spPr>
        <p:txBody>
          <a:bodyPr>
            <a:normAutofit/>
          </a:bodyPr>
          <a:lstStyle/>
          <a:p>
            <a:pPr marL="0" indent="0" fontAlgn="base">
              <a:buNone/>
            </a:pPr>
            <a:r>
              <a:rPr lang="en-US" sz="2000" b="1" dirty="0"/>
              <a:t> </a:t>
            </a:r>
            <a:r>
              <a:rPr lang="en-US" sz="2400" b="1" dirty="0"/>
              <a:t> Criticisms of Quantity Theory of Money: </a:t>
            </a:r>
          </a:p>
          <a:p>
            <a:pPr marL="0" indent="0" fontAlgn="base">
              <a:buNone/>
            </a:pPr>
            <a:r>
              <a:rPr lang="en-US" sz="2200" b="1" dirty="0"/>
              <a:t>    1. Unrealistic</a:t>
            </a:r>
            <a:r>
              <a:rPr lang="en-IN" sz="2200" b="1" dirty="0"/>
              <a:t> Assumption</a:t>
            </a:r>
            <a:r>
              <a:rPr lang="en-US" sz="2200" b="1" dirty="0"/>
              <a:t>: </a:t>
            </a:r>
          </a:p>
          <a:p>
            <a:pPr marL="0" indent="0" fontAlgn="base">
              <a:buNone/>
            </a:pPr>
            <a:r>
              <a:rPr lang="en-US" sz="2200" dirty="0"/>
              <a:t>      The assumption that P is passive, V and T are constant, is highly unrealistic. P is not passive, it affect the other elements in the equation. Similarly V is not independent, it changes with a change in M</a:t>
            </a:r>
          </a:p>
          <a:p>
            <a:pPr marL="0" indent="0" fontAlgn="base">
              <a:buNone/>
            </a:pPr>
            <a:r>
              <a:rPr lang="en-US" sz="2200" dirty="0"/>
              <a:t> </a:t>
            </a:r>
            <a:r>
              <a:rPr lang="en-US" sz="2200" b="1" dirty="0"/>
              <a:t> 2. Unrealistic Assumption of Long Period: </a:t>
            </a:r>
            <a:endParaRPr lang="en-US" sz="2200" dirty="0"/>
          </a:p>
          <a:p>
            <a:pPr marL="0" indent="0" fontAlgn="base">
              <a:buNone/>
            </a:pPr>
            <a:r>
              <a:rPr lang="en-US" sz="2200" dirty="0"/>
              <a:t>    The quantity theory of money has been criticized on the ground that, it provides a long-term analysis of value of money. It throws no light on the short-run problems. Keynes has aptly remarked that “in the long-run we are all dead”. Actual problems are short-run problems.</a:t>
            </a:r>
          </a:p>
          <a:p>
            <a:pPr marL="0" indent="0" fontAlgn="base">
              <a:buNone/>
            </a:pPr>
            <a:r>
              <a:rPr lang="en-US" sz="2200" b="1" dirty="0"/>
              <a:t>3. Unrealistic Assumption of full Employment: </a:t>
            </a:r>
            <a:endParaRPr lang="en-US" sz="2200" dirty="0"/>
          </a:p>
          <a:p>
            <a:pPr marL="0" indent="0" fontAlgn="base">
              <a:buNone/>
            </a:pPr>
            <a:r>
              <a:rPr lang="en-US" sz="2200" dirty="0"/>
              <a:t>   Keynes’ fundamental criticism of the quantity theory of money was based upon its unrealistic assumption of full employment. Full employment is a rare phenomenon in the actual world. </a:t>
            </a:r>
          </a:p>
          <a:p>
            <a:pPr marL="0" indent="0" fontAlgn="base">
              <a:buNone/>
            </a:pPr>
            <a:r>
              <a:rPr lang="en-US" sz="2200" b="1" dirty="0"/>
              <a:t>  4. Static Theory: </a:t>
            </a:r>
            <a:endParaRPr lang="en-US" sz="2200" dirty="0"/>
          </a:p>
          <a:p>
            <a:pPr marL="0" indent="0" fontAlgn="base">
              <a:buNone/>
            </a:pPr>
            <a:r>
              <a:rPr lang="en-US" sz="2200" dirty="0"/>
              <a:t>    The quantity theory assumes that the values of V, V’, M’ and T remain constant. But, in reality, these variables do not remain constant. Hence, this theory is static nature. </a:t>
            </a:r>
            <a:endParaRPr lang="en-IN" sz="2200" dirty="0"/>
          </a:p>
        </p:txBody>
      </p:sp>
    </p:spTree>
    <p:extLst>
      <p:ext uri="{BB962C8B-B14F-4D97-AF65-F5344CB8AC3E}">
        <p14:creationId xmlns:p14="http://schemas.microsoft.com/office/powerpoint/2010/main" val="547445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D736FD-137B-4E79-AABB-725610F43B9F}"/>
              </a:ext>
            </a:extLst>
          </p:cNvPr>
          <p:cNvSpPr>
            <a:spLocks noGrp="1"/>
          </p:cNvSpPr>
          <p:nvPr>
            <p:ph idx="1"/>
          </p:nvPr>
        </p:nvSpPr>
        <p:spPr>
          <a:xfrm>
            <a:off x="218982" y="184212"/>
            <a:ext cx="11754035" cy="6489576"/>
          </a:xfrm>
        </p:spPr>
        <p:txBody>
          <a:bodyPr>
            <a:normAutofit/>
          </a:bodyPr>
          <a:lstStyle/>
          <a:p>
            <a:pPr marL="0" indent="0" fontAlgn="base">
              <a:buNone/>
            </a:pPr>
            <a:r>
              <a:rPr lang="en-US" sz="2400" b="1" dirty="0"/>
              <a:t> 5. Simple Truism: </a:t>
            </a:r>
            <a:endParaRPr lang="en-US" sz="2400" dirty="0"/>
          </a:p>
          <a:p>
            <a:pPr marL="0" indent="0" fontAlgn="base">
              <a:buNone/>
            </a:pPr>
            <a:r>
              <a:rPr lang="en-US" sz="2400" dirty="0"/>
              <a:t>    The equation of exchange (MV = PT) is a mere truism and proves nothing. The equation does not tell anything about the causal relationship between money and prices; it does not indicate which is the cause is and which is the effect. </a:t>
            </a:r>
          </a:p>
          <a:p>
            <a:pPr marL="0" indent="0" fontAlgn="base">
              <a:buNone/>
            </a:pPr>
            <a:r>
              <a:rPr lang="en-US" sz="2400" b="1" dirty="0"/>
              <a:t>7. Fails to Explain Trade Cycles: </a:t>
            </a:r>
            <a:endParaRPr lang="en-US" sz="2400" dirty="0"/>
          </a:p>
          <a:p>
            <a:pPr marL="0" indent="0" fontAlgn="base">
              <a:buNone/>
            </a:pPr>
            <a:r>
              <a:rPr lang="en-US" sz="2400" dirty="0"/>
              <a:t>   The quantity theory does not explain the cyclical fluctuations in prices. It does not tell why during depression the prices fall even with the increase in the quantity of money and during the boom period the prices continue to rise at a faster rate in spite of the adoption of tight money and credit policy. </a:t>
            </a:r>
          </a:p>
          <a:p>
            <a:pPr marL="0" indent="0" fontAlgn="base">
              <a:buNone/>
            </a:pPr>
            <a:r>
              <a:rPr lang="en-US" sz="2400" b="1" dirty="0"/>
              <a:t>8. One-Sided Theory: </a:t>
            </a:r>
            <a:endParaRPr lang="en-US" sz="2400" dirty="0"/>
          </a:p>
          <a:p>
            <a:pPr marL="0" indent="0" fontAlgn="base">
              <a:buNone/>
            </a:pPr>
            <a:r>
              <a:rPr lang="en-US" sz="2400" dirty="0"/>
              <a:t>   Fisher’s transactions approach is one- sided. It takes into consideration only the supply of money and its effects and assumes the demand for money to be constant.</a:t>
            </a:r>
          </a:p>
          <a:p>
            <a:pPr marL="0" indent="0" fontAlgn="base">
              <a:buNone/>
            </a:pPr>
            <a:r>
              <a:rPr lang="en-US" sz="2400" dirty="0"/>
              <a:t>           ******                  *******          ************* </a:t>
            </a:r>
          </a:p>
          <a:p>
            <a:pPr marL="0" indent="0" fontAlgn="base">
              <a:buNone/>
            </a:pPr>
            <a:endParaRPr lang="en-US" sz="2400" dirty="0"/>
          </a:p>
        </p:txBody>
      </p:sp>
    </p:spTree>
    <p:extLst>
      <p:ext uri="{BB962C8B-B14F-4D97-AF65-F5344CB8AC3E}">
        <p14:creationId xmlns:p14="http://schemas.microsoft.com/office/powerpoint/2010/main" val="2580723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38A0A0-1D48-4529-B9F0-4B130AF3F86A}"/>
              </a:ext>
            </a:extLst>
          </p:cNvPr>
          <p:cNvSpPr>
            <a:spLocks noGrp="1"/>
          </p:cNvSpPr>
          <p:nvPr>
            <p:ph idx="1"/>
          </p:nvPr>
        </p:nvSpPr>
        <p:spPr>
          <a:xfrm>
            <a:off x="156755" y="0"/>
            <a:ext cx="11874136" cy="6684885"/>
          </a:xfrm>
        </p:spPr>
        <p:txBody>
          <a:bodyPr>
            <a:normAutofit fontScale="92500" lnSpcReduction="10000"/>
          </a:bodyPr>
          <a:lstStyle/>
          <a:p>
            <a:pPr marL="0" indent="0">
              <a:buNone/>
            </a:pPr>
            <a:r>
              <a:rPr lang="en-IN" sz="2400" dirty="0"/>
              <a:t> </a:t>
            </a:r>
            <a:r>
              <a:rPr lang="en-IN" sz="2800" b="1" dirty="0"/>
              <a:t>The Cash-balance Approach or Cambridge equation  of exchange:</a:t>
            </a:r>
          </a:p>
          <a:p>
            <a:pPr marL="0" indent="0">
              <a:buNone/>
            </a:pPr>
            <a:r>
              <a:rPr lang="en-IN" sz="2400" dirty="0"/>
              <a:t>     The Cash – balance approach was provided by some of the economists of the Cambridge University such as Alfred Marshall, A C Pigou, D H Robertson and J M Keynes. The equation is based on the store of value function of money and cash balance held by the people to make day to day expenditures.</a:t>
            </a:r>
          </a:p>
          <a:p>
            <a:pPr marL="0" indent="0">
              <a:buNone/>
            </a:pPr>
            <a:r>
              <a:rPr lang="en-IN" sz="2400" dirty="0"/>
              <a:t>    According to the Cambridge economists, the value of money is determinised in terms of supply and demand.</a:t>
            </a:r>
          </a:p>
          <a:p>
            <a:pPr marL="0" indent="0">
              <a:buNone/>
            </a:pPr>
            <a:r>
              <a:rPr lang="en-IN" sz="2400" dirty="0"/>
              <a:t> Features:</a:t>
            </a:r>
          </a:p>
          <a:p>
            <a:pPr marL="457200" indent="-457200">
              <a:buAutoNum type="arabicPeriod"/>
            </a:pPr>
            <a:r>
              <a:rPr lang="en-IN" sz="2400" dirty="0"/>
              <a:t>According to this approach, the price level depends upon the demand for and supply of money. Hence, the changes in the value of money are caused by either change in the demand for or supply of money.</a:t>
            </a:r>
          </a:p>
          <a:p>
            <a:pPr marL="457200" indent="-457200">
              <a:buAutoNum type="arabicPeriod" startAt="2"/>
            </a:pPr>
            <a:r>
              <a:rPr lang="en-IN" sz="2400" dirty="0"/>
              <a:t>According to the theory, the supply of money is a stock rather than a flow. It comprises of all the cash and bank deposits.</a:t>
            </a:r>
          </a:p>
          <a:p>
            <a:pPr marL="457200" indent="-457200">
              <a:buAutoNum type="arabicPeriod" startAt="3"/>
            </a:pPr>
            <a:r>
              <a:rPr lang="en-IN" sz="2400" dirty="0"/>
              <a:t>The demand for money implies a demand for cash balance. Cash balance is that proportion of the real income which the people to hold in the form of money.</a:t>
            </a:r>
          </a:p>
          <a:p>
            <a:pPr marL="0" indent="0">
              <a:buNone/>
            </a:pPr>
            <a:r>
              <a:rPr lang="en-IN" sz="2400" dirty="0"/>
              <a:t>4.   Given the supply of money at a point of time, the value of money is determined by the demand for cash balances. </a:t>
            </a:r>
          </a:p>
        </p:txBody>
      </p:sp>
    </p:spTree>
    <p:extLst>
      <p:ext uri="{BB962C8B-B14F-4D97-AF65-F5344CB8AC3E}">
        <p14:creationId xmlns:p14="http://schemas.microsoft.com/office/powerpoint/2010/main" val="1505136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FA16B57-1984-47BA-8AC9-9907FE52774E}"/>
                  </a:ext>
                </a:extLst>
              </p:cNvPr>
              <p:cNvSpPr>
                <a:spLocks noGrp="1"/>
              </p:cNvSpPr>
              <p:nvPr>
                <p:ph idx="1"/>
              </p:nvPr>
            </p:nvSpPr>
            <p:spPr>
              <a:xfrm>
                <a:off x="204186" y="79899"/>
                <a:ext cx="11904955" cy="6684885"/>
              </a:xfrm>
            </p:spPr>
            <p:txBody>
              <a:bodyPr>
                <a:normAutofit/>
              </a:bodyPr>
              <a:lstStyle/>
              <a:p>
                <a:pPr marL="0" indent="0">
                  <a:buNone/>
                </a:pPr>
                <a:r>
                  <a:rPr lang="en-IN" sz="2800" dirty="0"/>
                  <a:t>1</a:t>
                </a:r>
                <a:r>
                  <a:rPr lang="en-IN" sz="2800" b="1" dirty="0"/>
                  <a:t>.  Marshall’s Equation:</a:t>
                </a:r>
              </a:p>
              <a:p>
                <a:pPr marL="0" indent="0">
                  <a:buNone/>
                </a:pPr>
                <a:r>
                  <a:rPr lang="en-IN" sz="2400" dirty="0"/>
                  <a:t>    According to Marshall, The demand for money as a stable function of money, income and property. Marshall’s equation is as follows:</a:t>
                </a:r>
              </a:p>
              <a:p>
                <a:pPr marL="0" indent="0">
                  <a:buNone/>
                </a:pPr>
                <a:r>
                  <a:rPr lang="en-IN" sz="2400" dirty="0"/>
                  <a:t>  M = KPY</a:t>
                </a:r>
              </a:p>
              <a:p>
                <a:pPr marL="0" indent="0">
                  <a:buNone/>
                </a:pPr>
                <a:r>
                  <a:rPr lang="en-IN" sz="2400" dirty="0"/>
                  <a:t>Where,</a:t>
                </a:r>
              </a:p>
              <a:p>
                <a:pPr marL="0" indent="0">
                  <a:buNone/>
                </a:pPr>
                <a:r>
                  <a:rPr lang="en-IN" sz="2400" dirty="0"/>
                  <a:t>M – Total supply of money (currency cash and demand deposits)</a:t>
                </a:r>
              </a:p>
              <a:p>
                <a:pPr marL="0" indent="0">
                  <a:buNone/>
                </a:pPr>
                <a:r>
                  <a:rPr lang="en-IN" sz="2400" dirty="0"/>
                  <a:t>K – is the fraction of money income held in cash.</a:t>
                </a:r>
              </a:p>
              <a:p>
                <a:pPr marL="0" indent="0">
                  <a:buNone/>
                </a:pPr>
                <a:r>
                  <a:rPr lang="en-IN" sz="2400" dirty="0"/>
                  <a:t>Y – is the aggregate real national income.</a:t>
                </a:r>
              </a:p>
              <a:p>
                <a:pPr marL="0" indent="0">
                  <a:buNone/>
                </a:pPr>
                <a:r>
                  <a:rPr lang="en-IN" sz="2400" dirty="0"/>
                  <a:t>P – is the price level.</a:t>
                </a:r>
              </a:p>
              <a:p>
                <a:pPr marL="0" indent="0">
                  <a:buNone/>
                </a:pPr>
                <a:r>
                  <a:rPr lang="en-IN" sz="2400" dirty="0"/>
                  <a:t>    Thus, the price level is    P</a:t>
                </a:r>
                <a14:m>
                  <m:oMath xmlns:m="http://schemas.openxmlformats.org/officeDocument/2006/math">
                    <m:r>
                      <a:rPr lang="pt-BR" sz="2400" i="1" smtClean="0">
                        <a:latin typeface="Cambria Math" panose="02040503050406030204" pitchFamily="18" charset="0"/>
                      </a:rPr>
                      <m:t>=</m:t>
                    </m:r>
                    <m:f>
                      <m:fPr>
                        <m:ctrlPr>
                          <a:rPr lang="pt-BR" sz="2400" i="1" smtClean="0">
                            <a:latin typeface="Cambria Math" panose="02040503050406030204" pitchFamily="18" charset="0"/>
                          </a:rPr>
                        </m:ctrlPr>
                      </m:fPr>
                      <m:num>
                        <m:r>
                          <a:rPr lang="en-IN" sz="2400" b="0" i="1" smtClean="0">
                            <a:latin typeface="Cambria Math" panose="02040503050406030204" pitchFamily="18" charset="0"/>
                          </a:rPr>
                          <m:t>𝑀</m:t>
                        </m:r>
                      </m:num>
                      <m:den>
                        <m:r>
                          <a:rPr lang="en-IN" sz="2400" b="0" i="1" smtClean="0">
                            <a:latin typeface="Cambria Math" panose="02040503050406030204" pitchFamily="18" charset="0"/>
                          </a:rPr>
                          <m:t>𝐾𝑌</m:t>
                        </m:r>
                      </m:den>
                    </m:f>
                  </m:oMath>
                </a14:m>
                <a:r>
                  <a:rPr lang="en-IN" sz="2400" dirty="0"/>
                  <a:t>      or     Value of money  </a:t>
                </a:r>
                <a14:m>
                  <m:oMath xmlns:m="http://schemas.openxmlformats.org/officeDocument/2006/math">
                    <m:f>
                      <m:fPr>
                        <m:ctrlPr>
                          <a:rPr lang="pt-BR" sz="2400" i="1" smtClean="0">
                            <a:latin typeface="Cambria Math" panose="02040503050406030204" pitchFamily="18" charset="0"/>
                          </a:rPr>
                        </m:ctrlPr>
                      </m:fPr>
                      <m:num>
                        <m:r>
                          <a:rPr lang="en-IN" sz="2400" b="0" i="1" smtClean="0">
                            <a:latin typeface="Cambria Math" panose="02040503050406030204" pitchFamily="18" charset="0"/>
                          </a:rPr>
                          <m:t>1</m:t>
                        </m:r>
                      </m:num>
                      <m:den>
                        <m:r>
                          <a:rPr lang="en-IN" sz="2400" b="0" i="1" smtClean="0">
                            <a:latin typeface="Cambria Math" panose="02040503050406030204" pitchFamily="18" charset="0"/>
                          </a:rPr>
                          <m:t>𝑃</m:t>
                        </m:r>
                      </m:den>
                    </m:f>
                    <m:r>
                      <a:rPr lang="en-IN" sz="2400" b="0" i="1" smtClean="0">
                        <a:latin typeface="Cambria Math" panose="02040503050406030204" pitchFamily="18" charset="0"/>
                      </a:rPr>
                      <m:t>=</m:t>
                    </m:r>
                    <m:f>
                      <m:fPr>
                        <m:ctrlPr>
                          <a:rPr lang="pt-BR" sz="2400" i="1" smtClean="0">
                            <a:latin typeface="Cambria Math" panose="02040503050406030204" pitchFamily="18" charset="0"/>
                          </a:rPr>
                        </m:ctrlPr>
                      </m:fPr>
                      <m:num>
                        <m:r>
                          <a:rPr lang="en-IN" sz="2400" b="0" i="1" smtClean="0">
                            <a:latin typeface="Cambria Math" panose="02040503050406030204" pitchFamily="18" charset="0"/>
                          </a:rPr>
                          <m:t>𝐾𝑌</m:t>
                        </m:r>
                      </m:num>
                      <m:den>
                        <m:r>
                          <a:rPr lang="en-IN" sz="2400" b="0" i="1" smtClean="0">
                            <a:latin typeface="Cambria Math" panose="02040503050406030204" pitchFamily="18" charset="0"/>
                          </a:rPr>
                          <m:t>𝑀</m:t>
                        </m:r>
                      </m:den>
                    </m:f>
                  </m:oMath>
                </a14:m>
                <a:endParaRPr lang="en-IN" sz="2400" dirty="0"/>
              </a:p>
              <a:p>
                <a:pPr marL="0" indent="0">
                  <a:buNone/>
                </a:pPr>
                <a:r>
                  <a:rPr lang="en-US" sz="2400" dirty="0"/>
                  <a:t>         According to Marshall P that is the value of money can be found  by dividing KY, that is the quantity of goods which the community demands at a particular point of time, by M that is total supply of money at a particular point of time.</a:t>
                </a:r>
              </a:p>
              <a:p>
                <a:pPr marL="0" indent="0">
                  <a:buNone/>
                </a:pPr>
                <a:endParaRPr lang="en-IN" sz="2400" dirty="0"/>
              </a:p>
              <a:p>
                <a:pPr marL="0" indent="0">
                  <a:buNone/>
                </a:pPr>
                <a:endParaRPr lang="en-IN" sz="2800" dirty="0"/>
              </a:p>
            </p:txBody>
          </p:sp>
        </mc:Choice>
        <mc:Fallback xmlns="">
          <p:sp>
            <p:nvSpPr>
              <p:cNvPr id="3" name="Content Placeholder 2">
                <a:extLst>
                  <a:ext uri="{FF2B5EF4-FFF2-40B4-BE49-F238E27FC236}">
                    <a16:creationId xmlns:a16="http://schemas.microsoft.com/office/drawing/2014/main" id="{5FA16B57-1984-47BA-8AC9-9907FE52774E}"/>
                  </a:ext>
                </a:extLst>
              </p:cNvPr>
              <p:cNvSpPr>
                <a:spLocks noGrp="1" noRot="1" noChangeAspect="1" noMove="1" noResize="1" noEditPoints="1" noAdjustHandles="1" noChangeArrowheads="1" noChangeShapeType="1" noTextEdit="1"/>
              </p:cNvSpPr>
              <p:nvPr>
                <p:ph idx="1"/>
              </p:nvPr>
            </p:nvSpPr>
            <p:spPr>
              <a:xfrm>
                <a:off x="204186" y="79899"/>
                <a:ext cx="11904955" cy="6684885"/>
              </a:xfrm>
              <a:blipFill>
                <a:blip r:embed="rId2"/>
                <a:stretch>
                  <a:fillRect l="-1024" t="-820" r="-512"/>
                </a:stretch>
              </a:blipFill>
            </p:spPr>
            <p:txBody>
              <a:bodyPr/>
              <a:lstStyle/>
              <a:p>
                <a:r>
                  <a:rPr lang="en-IN">
                    <a:noFill/>
                  </a:rPr>
                  <a:t> </a:t>
                </a:r>
              </a:p>
            </p:txBody>
          </p:sp>
        </mc:Fallback>
      </mc:AlternateContent>
    </p:spTree>
    <p:extLst>
      <p:ext uri="{BB962C8B-B14F-4D97-AF65-F5344CB8AC3E}">
        <p14:creationId xmlns:p14="http://schemas.microsoft.com/office/powerpoint/2010/main" val="1040455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940493-95C9-4FD4-863E-0984366260B4}"/>
              </a:ext>
            </a:extLst>
          </p:cNvPr>
          <p:cNvSpPr>
            <a:spLocks noGrp="1" noRot="1" noChangeAspect="1" noMove="1" noResize="1" noEditPoints="1" noAdjustHandles="1" noChangeArrowheads="1" noChangeShapeType="1" noTextEdit="1"/>
          </p:cNvSpPr>
          <p:nvPr>
            <p:ph idx="1"/>
          </p:nvPr>
        </p:nvSpPr>
        <p:spPr>
          <a:xfrm>
            <a:off x="71021" y="150920"/>
            <a:ext cx="11993732" cy="6551721"/>
          </a:xfrm>
          <a:blipFill>
            <a:blip r:embed="rId2"/>
            <a:stretch>
              <a:fillRect l="-813" t="-744" b="-2419"/>
            </a:stretch>
          </a:blipFill>
        </p:spPr>
        <p:txBody>
          <a:bodyPr/>
          <a:lstStyle/>
          <a:p>
            <a:pPr>
              <a:buNone/>
            </a:pPr>
            <a:r>
              <a:rPr lang="en-IN" dirty="0">
                <a:noFill/>
              </a:rPr>
              <a:t>       </a:t>
            </a:r>
          </a:p>
        </p:txBody>
      </p:sp>
    </p:spTree>
    <p:extLst>
      <p:ext uri="{BB962C8B-B14F-4D97-AF65-F5344CB8AC3E}">
        <p14:creationId xmlns:p14="http://schemas.microsoft.com/office/powerpoint/2010/main" val="649695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C6CE224-646D-447E-A1E0-C43BAE5A0382}"/>
                  </a:ext>
                </a:extLst>
              </p:cNvPr>
              <p:cNvSpPr>
                <a:spLocks noGrp="1"/>
              </p:cNvSpPr>
              <p:nvPr>
                <p:ph idx="1"/>
              </p:nvPr>
            </p:nvSpPr>
            <p:spPr>
              <a:xfrm>
                <a:off x="248575" y="133165"/>
                <a:ext cx="11647503" cy="6542843"/>
              </a:xfrm>
            </p:spPr>
            <p:txBody>
              <a:bodyPr>
                <a:normAutofit/>
              </a:bodyPr>
              <a:lstStyle/>
              <a:p>
                <a:pPr marL="0" indent="0">
                  <a:buNone/>
                </a:pPr>
                <a:r>
                  <a:rPr lang="en-IN" sz="2400" dirty="0"/>
                  <a:t>      According to Pigou, the demand for money consists not only of legal tender money, but also bank deposits. Hence, the equation has modified as.</a:t>
                </a:r>
              </a:p>
              <a:p>
                <a:pPr marL="0" indent="0">
                  <a:buNone/>
                </a:pPr>
                <a:r>
                  <a:rPr lang="en-IN" sz="2400" dirty="0"/>
                  <a:t>             P</a:t>
                </a:r>
                <a14:m>
                  <m:oMath xmlns:m="http://schemas.openxmlformats.org/officeDocument/2006/math">
                    <m:r>
                      <a:rPr lang="pt-BR" sz="2400" i="1" smtClean="0">
                        <a:latin typeface="Cambria Math" panose="02040503050406030204" pitchFamily="18" charset="0"/>
                      </a:rPr>
                      <m:t>=</m:t>
                    </m:r>
                    <m:f>
                      <m:fPr>
                        <m:ctrlPr>
                          <a:rPr lang="pt-BR" sz="2400" i="1" smtClean="0">
                            <a:latin typeface="Cambria Math" panose="02040503050406030204" pitchFamily="18" charset="0"/>
                          </a:rPr>
                        </m:ctrlPr>
                      </m:fPr>
                      <m:num>
                        <m:r>
                          <a:rPr lang="en-US" sz="2400" b="0" i="1" smtClean="0">
                            <a:latin typeface="Cambria Math" panose="02040503050406030204" pitchFamily="18" charset="0"/>
                          </a:rPr>
                          <m:t>𝐾𝑅</m:t>
                        </m:r>
                      </m:num>
                      <m:den>
                        <m:r>
                          <a:rPr lang="en-US" sz="2400" b="0" i="1" smtClean="0">
                            <a:latin typeface="Cambria Math" panose="02040503050406030204" pitchFamily="18" charset="0"/>
                          </a:rPr>
                          <m:t>𝑀</m:t>
                        </m:r>
                        <m:r>
                          <a:rPr lang="en-US" sz="2400" b="0" i="1" smtClean="0">
                            <a:latin typeface="Cambria Math" panose="02040503050406030204" pitchFamily="18" charset="0"/>
                          </a:rPr>
                          <m:t> [</m:t>
                        </m:r>
                        <m:r>
                          <a:rPr lang="en-US" sz="2400" b="0" i="1" smtClean="0">
                            <a:latin typeface="Cambria Math" panose="02040503050406030204" pitchFamily="18" charset="0"/>
                          </a:rPr>
                          <m:t>𝑐</m:t>
                        </m:r>
                        <m:r>
                          <a:rPr lang="en-US" sz="2400" b="0" i="1" smtClean="0">
                            <a:latin typeface="Cambria Math" panose="02040503050406030204" pitchFamily="18" charset="0"/>
                          </a:rPr>
                          <m:t>+</m:t>
                        </m:r>
                        <m:r>
                          <a:rPr lang="en-US" sz="2400" b="0" i="1" smtClean="0">
                            <a:latin typeface="Cambria Math" panose="02040503050406030204" pitchFamily="18" charset="0"/>
                          </a:rPr>
                          <m:t>h</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1−</m:t>
                            </m:r>
                            <m:r>
                              <a:rPr lang="en-US" sz="2400" b="0" i="1" smtClean="0">
                                <a:latin typeface="Cambria Math" panose="02040503050406030204" pitchFamily="18" charset="0"/>
                              </a:rPr>
                              <m:t>𝑐</m:t>
                            </m:r>
                          </m:e>
                        </m:d>
                        <m:r>
                          <a:rPr lang="en-US" sz="2400" b="0" i="1" smtClean="0">
                            <a:latin typeface="Cambria Math" panose="02040503050406030204" pitchFamily="18" charset="0"/>
                          </a:rPr>
                          <m:t>]  </m:t>
                        </m:r>
                      </m:den>
                    </m:f>
                  </m:oMath>
                </a14:m>
                <a:endParaRPr lang="en-US" sz="2400" dirty="0"/>
              </a:p>
              <a:p>
                <a:pPr marL="0" indent="0">
                  <a:buNone/>
                </a:pPr>
                <a:r>
                  <a:rPr lang="en-US" sz="2400" dirty="0"/>
                  <a:t>Where:</a:t>
                </a:r>
              </a:p>
              <a:p>
                <a:pPr marL="0" indent="0">
                  <a:buNone/>
                </a:pPr>
                <a:r>
                  <a:rPr lang="en-US" sz="2400" dirty="0"/>
                  <a:t> C= denotes the ready cash with the public</a:t>
                </a:r>
              </a:p>
              <a:p>
                <a:pPr marL="0" indent="0">
                  <a:buNone/>
                </a:pPr>
                <a:r>
                  <a:rPr lang="en-US" sz="2400" dirty="0"/>
                  <a:t> (1-c)= represents the amount of ready cash kept in the form of bank deposits</a:t>
                </a:r>
              </a:p>
              <a:p>
                <a:pPr marL="0" indent="0">
                  <a:buNone/>
                </a:pPr>
                <a:r>
                  <a:rPr lang="en-US" sz="2400" dirty="0"/>
                  <a:t> h =is the percentage of cash reserves against bank deposits held by the bank.</a:t>
                </a:r>
              </a:p>
              <a:p>
                <a:pPr marL="0" indent="0">
                  <a:buNone/>
                </a:pPr>
                <a:r>
                  <a:rPr lang="en-US" sz="2400" dirty="0"/>
                  <a:t>So, </a:t>
                </a:r>
                <a14:m>
                  <m:oMath xmlns:m="http://schemas.openxmlformats.org/officeDocument/2006/math">
                    <m:r>
                      <a:rPr lang="en-US" sz="2400" i="1">
                        <a:latin typeface="Cambria Math" panose="02040503050406030204" pitchFamily="18" charset="0"/>
                      </a:rPr>
                      <m:t>[</m:t>
                    </m:r>
                    <m:r>
                      <a:rPr lang="en-US" sz="2400" i="1">
                        <a:latin typeface="Cambria Math" panose="02040503050406030204" pitchFamily="18" charset="0"/>
                      </a:rPr>
                      <m:t>𝑐</m:t>
                    </m:r>
                    <m:r>
                      <a:rPr lang="en-US" sz="2400" i="1">
                        <a:latin typeface="Cambria Math" panose="02040503050406030204" pitchFamily="18" charset="0"/>
                      </a:rPr>
                      <m:t>+</m:t>
                    </m:r>
                    <m:r>
                      <a:rPr lang="en-US" sz="2400" i="1">
                        <a:latin typeface="Cambria Math" panose="02040503050406030204" pitchFamily="18" charset="0"/>
                      </a:rPr>
                      <m:t>h</m:t>
                    </m:r>
                    <m:d>
                      <m:dPr>
                        <m:ctrlPr>
                          <a:rPr lang="en-US" sz="2400" i="1">
                            <a:latin typeface="Cambria Math" panose="02040503050406030204" pitchFamily="18" charset="0"/>
                          </a:rPr>
                        </m:ctrlPr>
                      </m:dPr>
                      <m:e>
                        <m:r>
                          <a:rPr lang="en-US" sz="2400" i="1">
                            <a:latin typeface="Cambria Math" panose="02040503050406030204" pitchFamily="18" charset="0"/>
                          </a:rPr>
                          <m:t>1−</m:t>
                        </m:r>
                        <m:r>
                          <a:rPr lang="en-US" sz="2400" i="1">
                            <a:latin typeface="Cambria Math" panose="02040503050406030204" pitchFamily="18" charset="0"/>
                          </a:rPr>
                          <m:t>𝑐</m:t>
                        </m:r>
                      </m:e>
                    </m:d>
                    <m:r>
                      <a:rPr lang="en-US" sz="2400" i="1">
                        <a:latin typeface="Cambria Math" panose="02040503050406030204" pitchFamily="18" charset="0"/>
                      </a:rPr>
                      <m:t>] </m:t>
                    </m:r>
                  </m:oMath>
                </a14:m>
                <a:r>
                  <a:rPr lang="en-US" sz="2400" dirty="0"/>
                  <a:t>represents the total amount of cash in the community at any particular time.</a:t>
                </a:r>
              </a:p>
              <a:p>
                <a:pPr marL="0" indent="0">
                  <a:buNone/>
                </a:pPr>
                <a:r>
                  <a:rPr lang="en-US" sz="2400" dirty="0"/>
                  <a:t>   According to Pigou, the purchasing power of money is influenced by both supply of money (M) and the demand for money (K). He considers K as more significant than M in influencing the changes in the value of money.</a:t>
                </a:r>
              </a:p>
            </p:txBody>
          </p:sp>
        </mc:Choice>
        <mc:Fallback xmlns="">
          <p:sp>
            <p:nvSpPr>
              <p:cNvPr id="3" name="Content Placeholder 2">
                <a:extLst>
                  <a:ext uri="{FF2B5EF4-FFF2-40B4-BE49-F238E27FC236}">
                    <a16:creationId xmlns:a14="http://schemas.microsoft.com/office/drawing/2010/main" xmlns="" xmlns:a16="http://schemas.microsoft.com/office/drawing/2014/main" id="{2C6CE224-646D-447E-A1E0-C43BAE5A0382}"/>
                  </a:ext>
                </a:extLst>
              </p:cNvPr>
              <p:cNvSpPr>
                <a:spLocks noGrp="1" noRot="1" noChangeAspect="1" noMove="1" noResize="1" noEditPoints="1" noAdjustHandles="1" noChangeArrowheads="1" noChangeShapeType="1" noTextEdit="1"/>
              </p:cNvSpPr>
              <p:nvPr>
                <p:ph idx="1"/>
              </p:nvPr>
            </p:nvSpPr>
            <p:spPr>
              <a:xfrm>
                <a:off x="248575" y="133165"/>
                <a:ext cx="11647503" cy="6542843"/>
              </a:xfrm>
              <a:blipFill>
                <a:blip r:embed="rId2"/>
                <a:stretch>
                  <a:fillRect l="-838" t="-746"/>
                </a:stretch>
              </a:blipFill>
            </p:spPr>
            <p:txBody>
              <a:bodyPr/>
              <a:lstStyle/>
              <a:p>
                <a:r>
                  <a:rPr lang="en-IN">
                    <a:noFill/>
                  </a:rPr>
                  <a:t> </a:t>
                </a:r>
              </a:p>
            </p:txBody>
          </p:sp>
        </mc:Fallback>
      </mc:AlternateContent>
    </p:spTree>
    <p:extLst>
      <p:ext uri="{BB962C8B-B14F-4D97-AF65-F5344CB8AC3E}">
        <p14:creationId xmlns:p14="http://schemas.microsoft.com/office/powerpoint/2010/main" val="2282777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E43BF-1D8F-4188-BCA8-C64BA366AA34}"/>
              </a:ext>
            </a:extLst>
          </p:cNvPr>
          <p:cNvSpPr>
            <a:spLocks noGrp="1"/>
          </p:cNvSpPr>
          <p:nvPr>
            <p:ph idx="1"/>
          </p:nvPr>
        </p:nvSpPr>
        <p:spPr>
          <a:xfrm>
            <a:off x="355107" y="248575"/>
            <a:ext cx="11585359" cy="6374167"/>
          </a:xfrm>
        </p:spPr>
        <p:txBody>
          <a:bodyPr>
            <a:normAutofit/>
          </a:bodyPr>
          <a:lstStyle/>
          <a:p>
            <a:pPr marL="0" indent="0">
              <a:buNone/>
            </a:pPr>
            <a:r>
              <a:rPr lang="en-US" sz="2400" dirty="0"/>
              <a:t>   According to Pigou, the demand curve for money has a uniform unitary elasticity. This is shown in the diagram as follows.</a:t>
            </a:r>
            <a:endParaRPr lang="en-IN" sz="2400" dirty="0"/>
          </a:p>
        </p:txBody>
      </p:sp>
      <p:pic>
        <p:nvPicPr>
          <p:cNvPr id="4" name="Picture 3">
            <a:extLst>
              <a:ext uri="{FF2B5EF4-FFF2-40B4-BE49-F238E27FC236}">
                <a16:creationId xmlns:a16="http://schemas.microsoft.com/office/drawing/2014/main" id="{47E3434E-52AF-45EB-BEC3-1EFBFB488CB4}"/>
              </a:ext>
            </a:extLst>
          </p:cNvPr>
          <p:cNvPicPr>
            <a:picLocks noChangeAspect="1"/>
          </p:cNvPicPr>
          <p:nvPr/>
        </p:nvPicPr>
        <p:blipFill>
          <a:blip r:embed="rId2"/>
          <a:stretch>
            <a:fillRect/>
          </a:stretch>
        </p:blipFill>
        <p:spPr>
          <a:xfrm>
            <a:off x="2068497" y="1136150"/>
            <a:ext cx="6841179" cy="4954841"/>
          </a:xfrm>
          <a:prstGeom prst="rect">
            <a:avLst/>
          </a:prstGeom>
        </p:spPr>
      </p:pic>
      <p:sp>
        <p:nvSpPr>
          <p:cNvPr id="5" name="TextBox 4">
            <a:extLst>
              <a:ext uri="{FF2B5EF4-FFF2-40B4-BE49-F238E27FC236}">
                <a16:creationId xmlns:a16="http://schemas.microsoft.com/office/drawing/2014/main" id="{057AEF7D-7A1E-44B2-83C8-234F71814356}"/>
              </a:ext>
            </a:extLst>
          </p:cNvPr>
          <p:cNvSpPr txBox="1"/>
          <p:nvPr/>
        </p:nvSpPr>
        <p:spPr>
          <a:xfrm>
            <a:off x="3773010" y="5721659"/>
            <a:ext cx="568171" cy="369332"/>
          </a:xfrm>
          <a:prstGeom prst="rect">
            <a:avLst/>
          </a:prstGeom>
          <a:noFill/>
        </p:spPr>
        <p:txBody>
          <a:bodyPr wrap="square" rtlCol="0">
            <a:spAutoFit/>
          </a:bodyPr>
          <a:lstStyle/>
          <a:p>
            <a:r>
              <a:rPr lang="en-US" dirty="0"/>
              <a:t>M</a:t>
            </a:r>
            <a:r>
              <a:rPr lang="en-US" sz="1200" dirty="0"/>
              <a:t>1              </a:t>
            </a:r>
            <a:endParaRPr lang="en-IN"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7ED6773-4E26-4145-B87A-45C376694ECF}"/>
                  </a:ext>
                </a:extLst>
              </p:cNvPr>
              <p:cNvSpPr txBox="1"/>
              <p:nvPr/>
            </p:nvSpPr>
            <p:spPr>
              <a:xfrm>
                <a:off x="5813359" y="1393794"/>
                <a:ext cx="32444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𝑄</m:t>
                          </m:r>
                        </m:e>
                        <m:sub>
                          <m:r>
                            <a:rPr lang="en-US" b="0" i="0" smtClean="0">
                              <a:latin typeface="Cambria Math" panose="02040503050406030204" pitchFamily="18" charset="0"/>
                            </a:rPr>
                            <m:t>3</m:t>
                          </m:r>
                        </m:sub>
                      </m:sSub>
                    </m:oMath>
                  </m:oMathPara>
                </a14:m>
                <a:endParaRPr lang="en-IN" dirty="0"/>
              </a:p>
            </p:txBody>
          </p:sp>
        </mc:Choice>
        <mc:Fallback xmlns="">
          <p:sp>
            <p:nvSpPr>
              <p:cNvPr id="7" name="TextBox 6">
                <a:extLst>
                  <a:ext uri="{FF2B5EF4-FFF2-40B4-BE49-F238E27FC236}">
                    <a16:creationId xmlns="" xmlns:a16="http://schemas.microsoft.com/office/drawing/2014/main" xmlns:a14="http://schemas.microsoft.com/office/drawing/2010/main" id="{27ED6773-4E26-4145-B87A-45C376694ECF}"/>
                  </a:ext>
                </a:extLst>
              </p:cNvPr>
              <p:cNvSpPr txBox="1">
                <a:spLocks noRot="1" noChangeAspect="1" noMove="1" noResize="1" noEditPoints="1" noAdjustHandles="1" noChangeArrowheads="1" noChangeShapeType="1" noTextEdit="1"/>
              </p:cNvSpPr>
              <p:nvPr/>
            </p:nvSpPr>
            <p:spPr>
              <a:xfrm>
                <a:off x="5813359" y="1393794"/>
                <a:ext cx="324448" cy="276999"/>
              </a:xfrm>
              <a:prstGeom prst="rect">
                <a:avLst/>
              </a:prstGeom>
              <a:blipFill>
                <a:blip r:embed="rId3"/>
                <a:stretch>
                  <a:fillRect l="-20755" r="-5660" b="-33333"/>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6562CF5-FB06-4F3E-886E-074FDC36FB9A}"/>
                  </a:ext>
                </a:extLst>
              </p:cNvPr>
              <p:cNvSpPr txBox="1"/>
              <p:nvPr/>
            </p:nvSpPr>
            <p:spPr>
              <a:xfrm>
                <a:off x="4695324" y="1301461"/>
                <a:ext cx="31071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𝑄</m:t>
                          </m:r>
                        </m:e>
                        <m:sub>
                          <m:r>
                            <a:rPr lang="en-US" b="0" i="0" smtClean="0">
                              <a:latin typeface="Cambria Math" panose="02040503050406030204" pitchFamily="18" charset="0"/>
                            </a:rPr>
                            <m:t>2</m:t>
                          </m:r>
                        </m:sub>
                      </m:sSub>
                    </m:oMath>
                  </m:oMathPara>
                </a14:m>
                <a:endParaRPr lang="en-IN" dirty="0"/>
              </a:p>
            </p:txBody>
          </p:sp>
        </mc:Choice>
        <mc:Fallback xmlns="">
          <p:sp>
            <p:nvSpPr>
              <p:cNvPr id="8" name="TextBox 7">
                <a:extLst>
                  <a:ext uri="{FF2B5EF4-FFF2-40B4-BE49-F238E27FC236}">
                    <a16:creationId xmlns="" xmlns:a16="http://schemas.microsoft.com/office/drawing/2014/main" xmlns:a14="http://schemas.microsoft.com/office/drawing/2010/main" id="{76562CF5-FB06-4F3E-886E-074FDC36FB9A}"/>
                  </a:ext>
                </a:extLst>
              </p:cNvPr>
              <p:cNvSpPr txBox="1">
                <a:spLocks noRot="1" noChangeAspect="1" noMove="1" noResize="1" noEditPoints="1" noAdjustHandles="1" noChangeArrowheads="1" noChangeShapeType="1" noTextEdit="1"/>
              </p:cNvSpPr>
              <p:nvPr/>
            </p:nvSpPr>
            <p:spPr>
              <a:xfrm>
                <a:off x="4695324" y="1301461"/>
                <a:ext cx="310718" cy="369332"/>
              </a:xfrm>
              <a:prstGeom prst="rect">
                <a:avLst/>
              </a:prstGeom>
              <a:blipFill>
                <a:blip r:embed="rId4"/>
                <a:stretch>
                  <a:fillRect l="-3922" r="-29412" b="-1147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7548388-85B0-43D1-84FB-21C1DFC986A8}"/>
                  </a:ext>
                </a:extLst>
              </p:cNvPr>
              <p:cNvSpPr txBox="1"/>
              <p:nvPr/>
            </p:nvSpPr>
            <p:spPr>
              <a:xfrm>
                <a:off x="3834740" y="1301461"/>
                <a:ext cx="3639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𝑄</m:t>
                          </m:r>
                        </m:e>
                        <m:sub>
                          <m:r>
                            <a:rPr lang="en-US" b="0" i="0" smtClean="0">
                              <a:latin typeface="Cambria Math" panose="02040503050406030204" pitchFamily="18" charset="0"/>
                            </a:rPr>
                            <m:t>1</m:t>
                          </m:r>
                        </m:sub>
                      </m:sSub>
                    </m:oMath>
                  </m:oMathPara>
                </a14:m>
                <a:endParaRPr lang="en-IN" dirty="0"/>
              </a:p>
            </p:txBody>
          </p:sp>
        </mc:Choice>
        <mc:Fallback xmlns="">
          <p:sp>
            <p:nvSpPr>
              <p:cNvPr id="9" name="TextBox 8">
                <a:extLst>
                  <a:ext uri="{FF2B5EF4-FFF2-40B4-BE49-F238E27FC236}">
                    <a16:creationId xmlns="" xmlns:a16="http://schemas.microsoft.com/office/drawing/2014/main" xmlns:a14="http://schemas.microsoft.com/office/drawing/2010/main" id="{37548388-85B0-43D1-84FB-21C1DFC986A8}"/>
                  </a:ext>
                </a:extLst>
              </p:cNvPr>
              <p:cNvSpPr txBox="1">
                <a:spLocks noRot="1" noChangeAspect="1" noMove="1" noResize="1" noEditPoints="1" noAdjustHandles="1" noChangeArrowheads="1" noChangeShapeType="1" noTextEdit="1"/>
              </p:cNvSpPr>
              <p:nvPr/>
            </p:nvSpPr>
            <p:spPr>
              <a:xfrm>
                <a:off x="3834740" y="1301461"/>
                <a:ext cx="363985" cy="369332"/>
              </a:xfrm>
              <a:prstGeom prst="rect">
                <a:avLst/>
              </a:prstGeom>
              <a:blipFill>
                <a:blip r:embed="rId5"/>
                <a:stretch>
                  <a:fillRect l="-3333" r="-8333" b="-11475"/>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B9C4E4B-0E06-4B99-B489-15B8FF46AC43}"/>
                  </a:ext>
                </a:extLst>
              </p:cNvPr>
              <p:cNvSpPr txBox="1"/>
              <p:nvPr/>
            </p:nvSpPr>
            <p:spPr>
              <a:xfrm>
                <a:off x="4776186" y="5721659"/>
                <a:ext cx="22985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𝑀</m:t>
                          </m:r>
                        </m:e>
                        <m:sub>
                          <m:r>
                            <a:rPr lang="en-US" b="0" i="0" smtClean="0">
                              <a:latin typeface="Cambria Math" panose="02040503050406030204" pitchFamily="18" charset="0"/>
                            </a:rPr>
                            <m:t>2</m:t>
                          </m:r>
                        </m:sub>
                      </m:sSub>
                    </m:oMath>
                  </m:oMathPara>
                </a14:m>
                <a:endParaRPr lang="en-IN" dirty="0"/>
              </a:p>
            </p:txBody>
          </p:sp>
        </mc:Choice>
        <mc:Fallback xmlns="">
          <p:sp>
            <p:nvSpPr>
              <p:cNvPr id="11" name="TextBox 10">
                <a:extLst>
                  <a:ext uri="{FF2B5EF4-FFF2-40B4-BE49-F238E27FC236}">
                    <a16:creationId xmlns="" xmlns:a16="http://schemas.microsoft.com/office/drawing/2014/main" xmlns:a14="http://schemas.microsoft.com/office/drawing/2010/main" id="{6B9C4E4B-0E06-4B99-B489-15B8FF46AC43}"/>
                  </a:ext>
                </a:extLst>
              </p:cNvPr>
              <p:cNvSpPr txBox="1">
                <a:spLocks noRot="1" noChangeAspect="1" noMove="1" noResize="1" noEditPoints="1" noAdjustHandles="1" noChangeArrowheads="1" noChangeShapeType="1" noTextEdit="1"/>
              </p:cNvSpPr>
              <p:nvPr/>
            </p:nvSpPr>
            <p:spPr>
              <a:xfrm>
                <a:off x="4776186" y="5721659"/>
                <a:ext cx="229856" cy="369332"/>
              </a:xfrm>
              <a:prstGeom prst="rect">
                <a:avLst/>
              </a:prstGeom>
              <a:blipFill>
                <a:blip r:embed="rId6"/>
                <a:stretch>
                  <a:fillRect r="-86842" b="-166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C0EA974-FCD9-4C2E-9225-74F75BD78668}"/>
                  </a:ext>
                </a:extLst>
              </p:cNvPr>
              <p:cNvSpPr txBox="1"/>
              <p:nvPr/>
            </p:nvSpPr>
            <p:spPr>
              <a:xfrm>
                <a:off x="5930283" y="5721659"/>
                <a:ext cx="3244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𝑀</m:t>
                          </m:r>
                        </m:e>
                        <m:sub>
                          <m:r>
                            <a:rPr lang="en-US" b="0" i="0" smtClean="0">
                              <a:latin typeface="Cambria Math" panose="02040503050406030204" pitchFamily="18" charset="0"/>
                            </a:rPr>
                            <m:t>3</m:t>
                          </m:r>
                        </m:sub>
                      </m:sSub>
                    </m:oMath>
                  </m:oMathPara>
                </a14:m>
                <a:endParaRPr lang="en-IN" dirty="0"/>
              </a:p>
            </p:txBody>
          </p:sp>
        </mc:Choice>
        <mc:Fallback xmlns="">
          <p:sp>
            <p:nvSpPr>
              <p:cNvPr id="12" name="TextBox 11">
                <a:extLst>
                  <a:ext uri="{FF2B5EF4-FFF2-40B4-BE49-F238E27FC236}">
                    <a16:creationId xmlns="" xmlns:a16="http://schemas.microsoft.com/office/drawing/2014/main" xmlns:a14="http://schemas.microsoft.com/office/drawing/2010/main" id="{6C0EA974-FCD9-4C2E-9225-74F75BD78668}"/>
                  </a:ext>
                </a:extLst>
              </p:cNvPr>
              <p:cNvSpPr txBox="1">
                <a:spLocks noRot="1" noChangeAspect="1" noMove="1" noResize="1" noEditPoints="1" noAdjustHandles="1" noChangeArrowheads="1" noChangeShapeType="1" noTextEdit="1"/>
              </p:cNvSpPr>
              <p:nvPr/>
            </p:nvSpPr>
            <p:spPr>
              <a:xfrm>
                <a:off x="5930283" y="5721659"/>
                <a:ext cx="324448" cy="369332"/>
              </a:xfrm>
              <a:prstGeom prst="rect">
                <a:avLst/>
              </a:prstGeom>
              <a:blipFill>
                <a:blip r:embed="rId7"/>
                <a:stretch>
                  <a:fillRect r="-32075" b="-166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53A61FF-93EF-49B9-B759-5A9F8780413D}"/>
                  </a:ext>
                </a:extLst>
              </p:cNvPr>
              <p:cNvSpPr txBox="1"/>
              <p:nvPr/>
            </p:nvSpPr>
            <p:spPr>
              <a:xfrm>
                <a:off x="2379216" y="3524435"/>
                <a:ext cx="26633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𝑃</m:t>
                          </m:r>
                        </m:e>
                        <m:sub>
                          <m:r>
                            <a:rPr lang="en-IN">
                              <a:latin typeface="Cambria Math" panose="02040503050406030204" pitchFamily="18" charset="0"/>
                            </a:rPr>
                            <m:t>1</m:t>
                          </m:r>
                        </m:sub>
                      </m:sSub>
                    </m:oMath>
                  </m:oMathPara>
                </a14:m>
                <a:endParaRPr lang="en-IN" dirty="0"/>
              </a:p>
            </p:txBody>
          </p:sp>
        </mc:Choice>
        <mc:Fallback xmlns="">
          <p:sp>
            <p:nvSpPr>
              <p:cNvPr id="13" name="TextBox 12">
                <a:extLst>
                  <a:ext uri="{FF2B5EF4-FFF2-40B4-BE49-F238E27FC236}">
                    <a16:creationId xmlns="" xmlns:a16="http://schemas.microsoft.com/office/drawing/2014/main" xmlns:a14="http://schemas.microsoft.com/office/drawing/2010/main" id="{D53A61FF-93EF-49B9-B759-5A9F8780413D}"/>
                  </a:ext>
                </a:extLst>
              </p:cNvPr>
              <p:cNvSpPr txBox="1">
                <a:spLocks noRot="1" noChangeAspect="1" noMove="1" noResize="1" noEditPoints="1" noAdjustHandles="1" noChangeArrowheads="1" noChangeShapeType="1" noTextEdit="1"/>
              </p:cNvSpPr>
              <p:nvPr/>
            </p:nvSpPr>
            <p:spPr>
              <a:xfrm>
                <a:off x="2379216" y="3524435"/>
                <a:ext cx="266330" cy="369332"/>
              </a:xfrm>
              <a:prstGeom prst="rect">
                <a:avLst/>
              </a:prstGeom>
              <a:blipFill>
                <a:blip r:embed="rId8"/>
                <a:stretch>
                  <a:fillRect r="-36364"/>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6D40F9C-64F5-426F-AA8F-B94587DE29CD}"/>
                  </a:ext>
                </a:extLst>
              </p:cNvPr>
              <p:cNvSpPr txBox="1"/>
              <p:nvPr/>
            </p:nvSpPr>
            <p:spPr>
              <a:xfrm>
                <a:off x="2379216" y="4057095"/>
                <a:ext cx="26633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𝑃</m:t>
                          </m:r>
                        </m:e>
                        <m:sub>
                          <m:r>
                            <a:rPr lang="en-US" b="0" i="0" smtClean="0">
                              <a:latin typeface="Cambria Math" panose="02040503050406030204" pitchFamily="18" charset="0"/>
                            </a:rPr>
                            <m:t>2</m:t>
                          </m:r>
                        </m:sub>
                      </m:sSub>
                    </m:oMath>
                  </m:oMathPara>
                </a14:m>
                <a:endParaRPr lang="en-IN" dirty="0"/>
              </a:p>
            </p:txBody>
          </p:sp>
        </mc:Choice>
        <mc:Fallback xmlns="">
          <p:sp>
            <p:nvSpPr>
              <p:cNvPr id="14" name="TextBox 13">
                <a:extLst>
                  <a:ext uri="{FF2B5EF4-FFF2-40B4-BE49-F238E27FC236}">
                    <a16:creationId xmlns="" xmlns:a16="http://schemas.microsoft.com/office/drawing/2014/main" xmlns:a14="http://schemas.microsoft.com/office/drawing/2010/main" id="{E6D40F9C-64F5-426F-AA8F-B94587DE29CD}"/>
                  </a:ext>
                </a:extLst>
              </p:cNvPr>
              <p:cNvSpPr txBox="1">
                <a:spLocks noRot="1" noChangeAspect="1" noMove="1" noResize="1" noEditPoints="1" noAdjustHandles="1" noChangeArrowheads="1" noChangeShapeType="1" noTextEdit="1"/>
              </p:cNvSpPr>
              <p:nvPr/>
            </p:nvSpPr>
            <p:spPr>
              <a:xfrm>
                <a:off x="2379216" y="4057095"/>
                <a:ext cx="266330" cy="369332"/>
              </a:xfrm>
              <a:prstGeom prst="rect">
                <a:avLst/>
              </a:prstGeom>
              <a:blipFill>
                <a:blip r:embed="rId9"/>
                <a:stretch>
                  <a:fillRect r="-38636" b="-166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814EA8A5-B6C8-492C-B0D6-C55B08E98998}"/>
                  </a:ext>
                </a:extLst>
              </p:cNvPr>
              <p:cNvSpPr txBox="1"/>
              <p:nvPr/>
            </p:nvSpPr>
            <p:spPr>
              <a:xfrm>
                <a:off x="2379216" y="4687410"/>
                <a:ext cx="26633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𝑃</m:t>
                          </m:r>
                        </m:e>
                        <m:sub>
                          <m:r>
                            <a:rPr lang="en-US" b="0" i="0" smtClean="0">
                              <a:latin typeface="Cambria Math" panose="02040503050406030204" pitchFamily="18" charset="0"/>
                            </a:rPr>
                            <m:t>3</m:t>
                          </m:r>
                        </m:sub>
                      </m:sSub>
                    </m:oMath>
                  </m:oMathPara>
                </a14:m>
                <a:endParaRPr lang="en-IN" dirty="0"/>
              </a:p>
            </p:txBody>
          </p:sp>
        </mc:Choice>
        <mc:Fallback xmlns="">
          <p:sp>
            <p:nvSpPr>
              <p:cNvPr id="15" name="TextBox 14">
                <a:extLst>
                  <a:ext uri="{FF2B5EF4-FFF2-40B4-BE49-F238E27FC236}">
                    <a16:creationId xmlns="" xmlns:a16="http://schemas.microsoft.com/office/drawing/2014/main" xmlns:a14="http://schemas.microsoft.com/office/drawing/2010/main" id="{814EA8A5-B6C8-492C-B0D6-C55B08E98998}"/>
                  </a:ext>
                </a:extLst>
              </p:cNvPr>
              <p:cNvSpPr txBox="1">
                <a:spLocks noRot="1" noChangeAspect="1" noMove="1" noResize="1" noEditPoints="1" noAdjustHandles="1" noChangeArrowheads="1" noChangeShapeType="1" noTextEdit="1"/>
              </p:cNvSpPr>
              <p:nvPr/>
            </p:nvSpPr>
            <p:spPr>
              <a:xfrm>
                <a:off x="2379216" y="4687410"/>
                <a:ext cx="266330" cy="369332"/>
              </a:xfrm>
              <a:prstGeom prst="rect">
                <a:avLst/>
              </a:prstGeom>
              <a:blipFill>
                <a:blip r:embed="rId10"/>
                <a:stretch>
                  <a:fillRect r="-38636"/>
                </a:stretch>
              </a:blipFill>
            </p:spPr>
            <p:txBody>
              <a:bodyPr/>
              <a:lstStyle/>
              <a:p>
                <a:r>
                  <a:rPr lang="en-IN">
                    <a:noFill/>
                  </a:rPr>
                  <a:t> </a:t>
                </a:r>
              </a:p>
            </p:txBody>
          </p:sp>
        </mc:Fallback>
      </mc:AlternateContent>
      <p:sp>
        <p:nvSpPr>
          <p:cNvPr id="16" name="TextBox 15">
            <a:extLst>
              <a:ext uri="{FF2B5EF4-FFF2-40B4-BE49-F238E27FC236}">
                <a16:creationId xmlns:a16="http://schemas.microsoft.com/office/drawing/2014/main" id="{D96A392B-BA77-45D7-8114-D9257953E466}"/>
              </a:ext>
            </a:extLst>
          </p:cNvPr>
          <p:cNvSpPr txBox="1"/>
          <p:nvPr/>
        </p:nvSpPr>
        <p:spPr>
          <a:xfrm>
            <a:off x="3329126" y="1198485"/>
            <a:ext cx="221942" cy="369332"/>
          </a:xfrm>
          <a:prstGeom prst="rect">
            <a:avLst/>
          </a:prstGeom>
          <a:noFill/>
        </p:spPr>
        <p:txBody>
          <a:bodyPr wrap="square" rtlCol="0">
            <a:spAutoFit/>
          </a:bodyPr>
          <a:lstStyle/>
          <a:p>
            <a:r>
              <a:rPr lang="en-US" dirty="0"/>
              <a:t>D</a:t>
            </a:r>
            <a:endParaRPr lang="en-IN" dirty="0"/>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63C82104-9179-4221-8FBE-5240413C99FB}"/>
                  </a:ext>
                </a:extLst>
              </p:cNvPr>
              <p:cNvSpPr txBox="1"/>
              <p:nvPr/>
            </p:nvSpPr>
            <p:spPr>
              <a:xfrm>
                <a:off x="7759083" y="5149049"/>
                <a:ext cx="27520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US" b="0" i="1" smtClean="0">
                              <a:latin typeface="Cambria Math" panose="02040503050406030204" pitchFamily="18" charset="0"/>
                            </a:rPr>
                            <m:t>𝐷</m:t>
                          </m:r>
                        </m:e>
                        <m:sub>
                          <m:r>
                            <a:rPr lang="en-IN">
                              <a:latin typeface="Cambria Math" panose="02040503050406030204" pitchFamily="18" charset="0"/>
                            </a:rPr>
                            <m:t>1</m:t>
                          </m:r>
                        </m:sub>
                      </m:sSub>
                    </m:oMath>
                  </m:oMathPara>
                </a14:m>
                <a:endParaRPr lang="en-IN" dirty="0"/>
              </a:p>
            </p:txBody>
          </p:sp>
        </mc:Choice>
        <mc:Fallback xmlns="">
          <p:sp>
            <p:nvSpPr>
              <p:cNvPr id="17" name="TextBox 16">
                <a:extLst>
                  <a:ext uri="{FF2B5EF4-FFF2-40B4-BE49-F238E27FC236}">
                    <a16:creationId xmlns="" xmlns:a16="http://schemas.microsoft.com/office/drawing/2014/main" xmlns:a14="http://schemas.microsoft.com/office/drawing/2010/main" id="{63C82104-9179-4221-8FBE-5240413C99FB}"/>
                  </a:ext>
                </a:extLst>
              </p:cNvPr>
              <p:cNvSpPr txBox="1">
                <a:spLocks noRot="1" noChangeAspect="1" noMove="1" noResize="1" noEditPoints="1" noAdjustHandles="1" noChangeArrowheads="1" noChangeShapeType="1" noTextEdit="1"/>
              </p:cNvSpPr>
              <p:nvPr/>
            </p:nvSpPr>
            <p:spPr>
              <a:xfrm>
                <a:off x="7759083" y="5149049"/>
                <a:ext cx="275208" cy="369332"/>
              </a:xfrm>
              <a:prstGeom prst="rect">
                <a:avLst/>
              </a:prstGeom>
              <a:blipFill>
                <a:blip r:embed="rId11"/>
                <a:stretch>
                  <a:fillRect r="-40000" b="-1667"/>
                </a:stretch>
              </a:blipFill>
            </p:spPr>
            <p:txBody>
              <a:bodyPr/>
              <a:lstStyle/>
              <a:p>
                <a:r>
                  <a:rPr lang="en-IN">
                    <a:noFill/>
                  </a:rPr>
                  <a:t> </a:t>
                </a:r>
              </a:p>
            </p:txBody>
          </p:sp>
        </mc:Fallback>
      </mc:AlternateContent>
      <p:sp>
        <p:nvSpPr>
          <p:cNvPr id="18" name="TextBox 17">
            <a:extLst>
              <a:ext uri="{FF2B5EF4-FFF2-40B4-BE49-F238E27FC236}">
                <a16:creationId xmlns:a16="http://schemas.microsoft.com/office/drawing/2014/main" id="{DEE67A23-6962-4980-A018-248FD5A254CC}"/>
              </a:ext>
            </a:extLst>
          </p:cNvPr>
          <p:cNvSpPr txBox="1"/>
          <p:nvPr/>
        </p:nvSpPr>
        <p:spPr>
          <a:xfrm>
            <a:off x="8682361" y="5659515"/>
            <a:ext cx="324448" cy="369332"/>
          </a:xfrm>
          <a:prstGeom prst="rect">
            <a:avLst/>
          </a:prstGeom>
          <a:noFill/>
        </p:spPr>
        <p:txBody>
          <a:bodyPr wrap="square" rtlCol="0">
            <a:spAutoFit/>
          </a:bodyPr>
          <a:lstStyle/>
          <a:p>
            <a:r>
              <a:rPr lang="en-US" dirty="0"/>
              <a:t>X</a:t>
            </a:r>
            <a:endParaRPr lang="en-IN" dirty="0"/>
          </a:p>
        </p:txBody>
      </p:sp>
      <p:sp>
        <p:nvSpPr>
          <p:cNvPr id="19" name="TextBox 18">
            <a:extLst>
              <a:ext uri="{FF2B5EF4-FFF2-40B4-BE49-F238E27FC236}">
                <a16:creationId xmlns:a16="http://schemas.microsoft.com/office/drawing/2014/main" id="{BB90CFFE-5B00-4058-9770-0D47B8F3D1D4}"/>
              </a:ext>
            </a:extLst>
          </p:cNvPr>
          <p:cNvSpPr txBox="1"/>
          <p:nvPr/>
        </p:nvSpPr>
        <p:spPr>
          <a:xfrm>
            <a:off x="2542490" y="1047015"/>
            <a:ext cx="320146" cy="369332"/>
          </a:xfrm>
          <a:prstGeom prst="rect">
            <a:avLst/>
          </a:prstGeom>
          <a:noFill/>
        </p:spPr>
        <p:txBody>
          <a:bodyPr wrap="square" rtlCol="0">
            <a:spAutoFit/>
          </a:bodyPr>
          <a:lstStyle/>
          <a:p>
            <a:r>
              <a:rPr lang="en-US" dirty="0"/>
              <a:t>Y</a:t>
            </a:r>
            <a:endParaRPr lang="en-IN" dirty="0"/>
          </a:p>
        </p:txBody>
      </p:sp>
      <p:sp>
        <p:nvSpPr>
          <p:cNvPr id="21" name="TextBox 20">
            <a:extLst>
              <a:ext uri="{FF2B5EF4-FFF2-40B4-BE49-F238E27FC236}">
                <a16:creationId xmlns:a16="http://schemas.microsoft.com/office/drawing/2014/main" id="{8CFB74E0-0815-42C4-BE07-D5C932E70B86}"/>
              </a:ext>
            </a:extLst>
          </p:cNvPr>
          <p:cNvSpPr txBox="1"/>
          <p:nvPr/>
        </p:nvSpPr>
        <p:spPr>
          <a:xfrm>
            <a:off x="2539151" y="5721659"/>
            <a:ext cx="265917" cy="369332"/>
          </a:xfrm>
          <a:prstGeom prst="rect">
            <a:avLst/>
          </a:prstGeom>
          <a:noFill/>
        </p:spPr>
        <p:txBody>
          <a:bodyPr wrap="square" rtlCol="0">
            <a:spAutoFit/>
          </a:bodyPr>
          <a:lstStyle/>
          <a:p>
            <a:r>
              <a:rPr lang="en-US" dirty="0"/>
              <a:t>O</a:t>
            </a:r>
            <a:endParaRPr lang="en-IN" dirty="0"/>
          </a:p>
        </p:txBody>
      </p:sp>
      <p:sp>
        <p:nvSpPr>
          <p:cNvPr id="23" name="TextBox 22">
            <a:extLst>
              <a:ext uri="{FF2B5EF4-FFF2-40B4-BE49-F238E27FC236}">
                <a16:creationId xmlns:a16="http://schemas.microsoft.com/office/drawing/2014/main" id="{C1856C52-ACA2-496D-81DC-EBBEEB5EA2AF}"/>
              </a:ext>
            </a:extLst>
          </p:cNvPr>
          <p:cNvSpPr txBox="1"/>
          <p:nvPr/>
        </p:nvSpPr>
        <p:spPr>
          <a:xfrm>
            <a:off x="3639845" y="6214369"/>
            <a:ext cx="3906174" cy="369332"/>
          </a:xfrm>
          <a:prstGeom prst="rect">
            <a:avLst/>
          </a:prstGeom>
          <a:noFill/>
        </p:spPr>
        <p:txBody>
          <a:bodyPr wrap="square" rtlCol="0">
            <a:spAutoFit/>
          </a:bodyPr>
          <a:lstStyle/>
          <a:p>
            <a:r>
              <a:rPr lang="en-US" dirty="0"/>
              <a:t>Money demanded and supplied</a:t>
            </a:r>
            <a:endParaRPr lang="en-IN" dirty="0"/>
          </a:p>
        </p:txBody>
      </p:sp>
      <p:sp>
        <p:nvSpPr>
          <p:cNvPr id="24" name="TextBox 23">
            <a:extLst>
              <a:ext uri="{FF2B5EF4-FFF2-40B4-BE49-F238E27FC236}">
                <a16:creationId xmlns:a16="http://schemas.microsoft.com/office/drawing/2014/main" id="{47A25B80-1E4E-46EC-BFCF-458D8C6D9888}"/>
              </a:ext>
            </a:extLst>
          </p:cNvPr>
          <p:cNvSpPr txBox="1"/>
          <p:nvPr/>
        </p:nvSpPr>
        <p:spPr>
          <a:xfrm rot="16200000">
            <a:off x="828465" y="2991966"/>
            <a:ext cx="2716567" cy="369332"/>
          </a:xfrm>
          <a:prstGeom prst="rect">
            <a:avLst/>
          </a:prstGeom>
          <a:noFill/>
        </p:spPr>
        <p:txBody>
          <a:bodyPr wrap="square" rtlCol="0">
            <a:spAutoFit/>
          </a:bodyPr>
          <a:lstStyle/>
          <a:p>
            <a:r>
              <a:rPr lang="en-US" dirty="0"/>
              <a:t>Value of money</a:t>
            </a:r>
            <a:endParaRPr lang="en-IN" dirty="0"/>
          </a:p>
        </p:txBody>
      </p:sp>
    </p:spTree>
    <p:extLst>
      <p:ext uri="{BB962C8B-B14F-4D97-AF65-F5344CB8AC3E}">
        <p14:creationId xmlns:p14="http://schemas.microsoft.com/office/powerpoint/2010/main" val="2213722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50D091-5E38-40B3-88E1-6A5C42BFCCBA}"/>
                  </a:ext>
                </a:extLst>
              </p:cNvPr>
              <p:cNvSpPr>
                <a:spLocks noGrp="1"/>
              </p:cNvSpPr>
              <p:nvPr>
                <p:ph idx="1"/>
              </p:nvPr>
            </p:nvSpPr>
            <p:spPr>
              <a:xfrm>
                <a:off x="267810" y="0"/>
                <a:ext cx="11656380" cy="6241001"/>
              </a:xfrm>
            </p:spPr>
            <p:txBody>
              <a:bodyPr>
                <a:normAutofit/>
              </a:bodyPr>
              <a:lstStyle/>
              <a:p>
                <a:pPr marL="0" indent="0">
                  <a:buNone/>
                </a:pPr>
                <a:r>
                  <a:rPr lang="en-US" sz="2400" dirty="0"/>
                  <a:t>       In the above diagram, D</a:t>
                </a:r>
                <a14:m>
                  <m:oMath xmlns:m="http://schemas.openxmlformats.org/officeDocument/2006/math">
                    <m:sSub>
                      <m:sSubPr>
                        <m:ctrlPr>
                          <a:rPr lang="en-IN" sz="2400" i="1">
                            <a:latin typeface="Cambria Math" panose="02040503050406030204" pitchFamily="18" charset="0"/>
                          </a:rPr>
                        </m:ctrlPr>
                      </m:sSubPr>
                      <m:e>
                        <m:r>
                          <a:rPr lang="en-US" sz="2400" b="0" i="1" smtClean="0">
                            <a:latin typeface="Cambria Math" panose="02040503050406030204" pitchFamily="18" charset="0"/>
                          </a:rPr>
                          <m:t>𝐷</m:t>
                        </m:r>
                      </m:e>
                      <m:sub>
                        <m:r>
                          <a:rPr lang="en-IN" sz="2400">
                            <a:latin typeface="Cambria Math" panose="02040503050406030204" pitchFamily="18" charset="0"/>
                          </a:rPr>
                          <m:t>1</m:t>
                        </m:r>
                      </m:sub>
                    </m:sSub>
                  </m:oMath>
                </a14:m>
                <a:r>
                  <a:rPr lang="en-US" sz="2400" dirty="0"/>
                  <a:t> is the demand curve for money and Q</a:t>
                </a:r>
                <a:r>
                  <a:rPr lang="en-US" sz="1600" dirty="0"/>
                  <a:t>1</a:t>
                </a:r>
                <a:r>
                  <a:rPr lang="en-US" sz="2400" dirty="0"/>
                  <a:t>M</a:t>
                </a:r>
                <a:r>
                  <a:rPr lang="en-US" sz="1600" dirty="0"/>
                  <a:t>1</a:t>
                </a:r>
                <a:r>
                  <a:rPr lang="en-US" sz="2400" dirty="0"/>
                  <a:t>, Q</a:t>
                </a:r>
                <a:r>
                  <a:rPr lang="en-US" sz="2000" dirty="0"/>
                  <a:t>2</a:t>
                </a:r>
                <a:r>
                  <a:rPr lang="en-US" sz="2400" dirty="0"/>
                  <a:t>M</a:t>
                </a:r>
                <a:r>
                  <a:rPr lang="en-US" dirty="0"/>
                  <a:t>2</a:t>
                </a:r>
                <a:r>
                  <a:rPr lang="en-US" sz="2400" dirty="0"/>
                  <a:t> and Q</a:t>
                </a:r>
                <a:r>
                  <a:rPr lang="en-US" dirty="0"/>
                  <a:t>3</a:t>
                </a:r>
                <a:r>
                  <a:rPr lang="en-US" sz="2400" dirty="0"/>
                  <a:t>M</a:t>
                </a:r>
                <a:r>
                  <a:rPr lang="en-US" dirty="0"/>
                  <a:t>3</a:t>
                </a:r>
                <a:r>
                  <a:rPr lang="en-US" sz="2400" dirty="0"/>
                  <a:t> are the supply curves of money  drawn on the assumption that the supply of money is fixed at a point time.</a:t>
                </a:r>
              </a:p>
              <a:p>
                <a:pPr marL="0" indent="0">
                  <a:buNone/>
                </a:pPr>
                <a:r>
                  <a:rPr lang="en-US" sz="2400" dirty="0"/>
                  <a:t>    When the supply of money increases from OM</a:t>
                </a:r>
                <a:r>
                  <a:rPr lang="en-US" dirty="0"/>
                  <a:t>1</a:t>
                </a:r>
                <a:r>
                  <a:rPr lang="en-US" sz="2400" dirty="0"/>
                  <a:t> to OM</a:t>
                </a:r>
                <a:r>
                  <a:rPr lang="en-US" sz="2000" dirty="0"/>
                  <a:t>2</a:t>
                </a:r>
                <a:r>
                  <a:rPr lang="en-US" sz="2400" dirty="0"/>
                  <a:t>, the value of money is reduced from OP</a:t>
                </a:r>
                <a:r>
                  <a:rPr lang="en-US" sz="1600" dirty="0"/>
                  <a:t>1</a:t>
                </a:r>
                <a:r>
                  <a:rPr lang="en-US" sz="2400" dirty="0"/>
                  <a:t> to OP</a:t>
                </a:r>
                <a:r>
                  <a:rPr lang="en-US" dirty="0"/>
                  <a:t>2</a:t>
                </a:r>
                <a:r>
                  <a:rPr lang="en-US" sz="2400" dirty="0"/>
                  <a:t>. </a:t>
                </a:r>
              </a:p>
              <a:p>
                <a:pPr marL="0" indent="0">
                  <a:buNone/>
                </a:pPr>
                <a:r>
                  <a:rPr lang="en-US" sz="2400" dirty="0"/>
                  <a:t>    If the supply  of money increases from OM</a:t>
                </a:r>
                <a:r>
                  <a:rPr lang="en-US" sz="1600" dirty="0"/>
                  <a:t>1</a:t>
                </a:r>
                <a:r>
                  <a:rPr lang="en-US" sz="2400" dirty="0"/>
                  <a:t> to OM</a:t>
                </a:r>
                <a:r>
                  <a:rPr lang="en-US" dirty="0"/>
                  <a:t>3</a:t>
                </a:r>
                <a:r>
                  <a:rPr lang="en-US" sz="2400" dirty="0"/>
                  <a:t>, the value of money is reduced by  exactly from OP</a:t>
                </a:r>
                <a:r>
                  <a:rPr lang="en-US" dirty="0"/>
                  <a:t>1</a:t>
                </a:r>
                <a:r>
                  <a:rPr lang="en-US" sz="2400" dirty="0"/>
                  <a:t> to OP</a:t>
                </a:r>
                <a:r>
                  <a:rPr lang="en-US" dirty="0"/>
                  <a:t>3</a:t>
                </a:r>
                <a:r>
                  <a:rPr lang="en-US" sz="2400" dirty="0"/>
                  <a:t>. Thus, It shows changes in the value of money exactly in the reverse proportions to the supply of money.</a:t>
                </a:r>
              </a:p>
              <a:p>
                <a:pPr marL="0" indent="0">
                  <a:buNone/>
                </a:pPr>
                <a:endParaRPr lang="en-IN" sz="2800" dirty="0"/>
              </a:p>
            </p:txBody>
          </p:sp>
        </mc:Choice>
        <mc:Fallback xmlns="">
          <p:sp>
            <p:nvSpPr>
              <p:cNvPr id="3" name="Content Placeholder 2">
                <a:extLst>
                  <a:ext uri="{FF2B5EF4-FFF2-40B4-BE49-F238E27FC236}">
                    <a16:creationId xmlns:a14="http://schemas.microsoft.com/office/drawing/2010/main" xmlns="" xmlns:a16="http://schemas.microsoft.com/office/drawing/2014/main" id="{E250D091-5E38-40B3-88E1-6A5C42BFCCBA}"/>
                  </a:ext>
                </a:extLst>
              </p:cNvPr>
              <p:cNvSpPr>
                <a:spLocks noGrp="1" noRot="1" noChangeAspect="1" noMove="1" noResize="1" noEditPoints="1" noAdjustHandles="1" noChangeArrowheads="1" noChangeShapeType="1" noTextEdit="1"/>
              </p:cNvSpPr>
              <p:nvPr>
                <p:ph idx="1"/>
              </p:nvPr>
            </p:nvSpPr>
            <p:spPr>
              <a:xfrm>
                <a:off x="267810" y="0"/>
                <a:ext cx="11656380" cy="6241001"/>
              </a:xfrm>
              <a:blipFill>
                <a:blip r:embed="rId2"/>
                <a:stretch>
                  <a:fillRect l="-837" t="-781" r="-889"/>
                </a:stretch>
              </a:blipFill>
            </p:spPr>
            <p:txBody>
              <a:bodyPr/>
              <a:lstStyle/>
              <a:p>
                <a:r>
                  <a:rPr lang="en-IN">
                    <a:noFill/>
                  </a:rPr>
                  <a:t> </a:t>
                </a:r>
              </a:p>
            </p:txBody>
          </p:sp>
        </mc:Fallback>
      </mc:AlternateContent>
    </p:spTree>
    <p:extLst>
      <p:ext uri="{BB962C8B-B14F-4D97-AF65-F5344CB8AC3E}">
        <p14:creationId xmlns:p14="http://schemas.microsoft.com/office/powerpoint/2010/main" val="253938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CE79D6-8979-4830-AB55-AE70F0D7442C}"/>
              </a:ext>
            </a:extLst>
          </p:cNvPr>
          <p:cNvSpPr>
            <a:spLocks noGrp="1"/>
          </p:cNvSpPr>
          <p:nvPr>
            <p:ph idx="1"/>
          </p:nvPr>
        </p:nvSpPr>
        <p:spPr>
          <a:xfrm>
            <a:off x="274320" y="310896"/>
            <a:ext cx="11704320" cy="6391655"/>
          </a:xfrm>
        </p:spPr>
        <p:txBody>
          <a:bodyPr>
            <a:normAutofit lnSpcReduction="10000"/>
          </a:bodyPr>
          <a:lstStyle/>
          <a:p>
            <a:pPr marL="0" indent="0" algn="ctr">
              <a:buNone/>
            </a:pPr>
            <a:r>
              <a:rPr lang="en-IN" sz="2800" b="1" dirty="0"/>
              <a:t>Standards of value of money:</a:t>
            </a:r>
          </a:p>
          <a:p>
            <a:pPr marL="0" indent="0">
              <a:buNone/>
            </a:pPr>
            <a:r>
              <a:rPr lang="en-IN" sz="2800" dirty="0"/>
              <a:t>1. </a:t>
            </a:r>
            <a:r>
              <a:rPr lang="en-IN" sz="2800" b="1" dirty="0"/>
              <a:t>Wholesale Standard</a:t>
            </a:r>
            <a:r>
              <a:rPr lang="en-IN" sz="2800" dirty="0"/>
              <a:t>:</a:t>
            </a:r>
          </a:p>
          <a:p>
            <a:pPr marL="0" indent="0">
              <a:buNone/>
            </a:pPr>
            <a:r>
              <a:rPr lang="en-IN" sz="2800" dirty="0"/>
              <a:t>      According to this standard, the value of money is expressed in terms of prices of all those commodities whish are traded in the wholesale market. It includes raw materials, semi-finished and finished goods which are traded in large quantities </a:t>
            </a:r>
          </a:p>
          <a:p>
            <a:pPr marL="0" indent="0">
              <a:buNone/>
            </a:pPr>
            <a:r>
              <a:rPr lang="en-IN" sz="2800" dirty="0"/>
              <a:t>2. </a:t>
            </a:r>
            <a:r>
              <a:rPr lang="en-IN" sz="2800" b="1" dirty="0"/>
              <a:t>Retail standard:</a:t>
            </a:r>
          </a:p>
          <a:p>
            <a:pPr marL="0" indent="0">
              <a:buNone/>
            </a:pPr>
            <a:r>
              <a:rPr lang="en-IN" sz="2800" dirty="0"/>
              <a:t>  According to this standard, the value of money express in terms of those goods and services which are purchased by average family for consumption purpose. There are purchased in small quantities.</a:t>
            </a:r>
          </a:p>
          <a:p>
            <a:pPr marL="0" indent="0">
              <a:buNone/>
            </a:pPr>
            <a:r>
              <a:rPr lang="en-IN" sz="2800" b="1" dirty="0"/>
              <a:t>3. Labour Standard:</a:t>
            </a:r>
          </a:p>
          <a:p>
            <a:pPr marL="0" indent="0">
              <a:buNone/>
            </a:pPr>
            <a:r>
              <a:rPr lang="en-IN" sz="2800" dirty="0"/>
              <a:t>    According to this, the value of money is calculated from the average wage rate payable to the labour for a day’s work.</a:t>
            </a:r>
          </a:p>
          <a:p>
            <a:pPr marL="0" indent="0">
              <a:buNone/>
            </a:pPr>
            <a:endParaRPr lang="en-IN" sz="2800" dirty="0"/>
          </a:p>
        </p:txBody>
      </p:sp>
    </p:spTree>
    <p:extLst>
      <p:ext uri="{BB962C8B-B14F-4D97-AF65-F5344CB8AC3E}">
        <p14:creationId xmlns:p14="http://schemas.microsoft.com/office/powerpoint/2010/main" val="1155002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03790E-1494-487B-8B5C-C828BA132A47}"/>
                  </a:ext>
                </a:extLst>
              </p:cNvPr>
              <p:cNvSpPr>
                <a:spLocks noGrp="1"/>
              </p:cNvSpPr>
              <p:nvPr>
                <p:ph idx="1"/>
              </p:nvPr>
            </p:nvSpPr>
            <p:spPr>
              <a:xfrm>
                <a:off x="62143" y="115410"/>
                <a:ext cx="12020365" cy="6667130"/>
              </a:xfrm>
            </p:spPr>
            <p:txBody>
              <a:bodyPr>
                <a:noAutofit/>
              </a:bodyPr>
              <a:lstStyle/>
              <a:p>
                <a:pPr marL="0" indent="0">
                  <a:buNone/>
                </a:pPr>
                <a:r>
                  <a:rPr lang="en-US" sz="2800" b="1" dirty="0"/>
                  <a:t>Robertson’s Equation:</a:t>
                </a:r>
              </a:p>
              <a:p>
                <a:pPr marL="0" indent="0">
                  <a:buNone/>
                </a:pPr>
                <a:r>
                  <a:rPr lang="en-US" sz="2400" dirty="0"/>
                  <a:t>To determine the value of money, Robertson formulated an equation similar to that of Pigou.</a:t>
                </a:r>
              </a:p>
              <a:p>
                <a:pPr marL="0" indent="0">
                  <a:buNone/>
                </a:pPr>
                <a:r>
                  <a:rPr lang="en-US" sz="2400" dirty="0"/>
                  <a:t>     M = PKT   or  P</a:t>
                </a:r>
                <a14:m>
                  <m:oMath xmlns:m="http://schemas.openxmlformats.org/officeDocument/2006/math">
                    <m:r>
                      <a:rPr lang="pt-BR" sz="2400" i="1" smtClean="0">
                        <a:latin typeface="Cambria Math" panose="02040503050406030204" pitchFamily="18" charset="0"/>
                      </a:rPr>
                      <m:t>=</m:t>
                    </m:r>
                    <m:f>
                      <m:fPr>
                        <m:ctrlPr>
                          <a:rPr lang="pt-BR" sz="2400" i="1" smtClean="0">
                            <a:latin typeface="Cambria Math" panose="02040503050406030204" pitchFamily="18" charset="0"/>
                          </a:rPr>
                        </m:ctrlPr>
                      </m:fPr>
                      <m:num>
                        <m:r>
                          <a:rPr lang="en-US" sz="2400" b="0" i="1" smtClean="0">
                            <a:latin typeface="Cambria Math" panose="02040503050406030204" pitchFamily="18" charset="0"/>
                          </a:rPr>
                          <m:t>𝑀</m:t>
                        </m:r>
                      </m:num>
                      <m:den>
                        <m:r>
                          <a:rPr lang="en-US" sz="2400" b="0" i="1" smtClean="0">
                            <a:latin typeface="Cambria Math" panose="02040503050406030204" pitchFamily="18" charset="0"/>
                          </a:rPr>
                          <m:t>𝐾𝑇</m:t>
                        </m:r>
                      </m:den>
                    </m:f>
                  </m:oMath>
                </a14:m>
                <a:endParaRPr lang="en-US" sz="2400" dirty="0"/>
              </a:p>
              <a:p>
                <a:pPr marL="0" indent="0">
                  <a:buNone/>
                </a:pPr>
                <a:r>
                  <a:rPr lang="en-IN" sz="2400" dirty="0"/>
                  <a:t>  Where, </a:t>
                </a:r>
              </a:p>
              <a:p>
                <a:pPr marL="0" indent="0">
                  <a:buNone/>
                </a:pPr>
                <a:r>
                  <a:rPr lang="en-IN" sz="2400" dirty="0"/>
                  <a:t>M = is the total quantity of money.</a:t>
                </a:r>
              </a:p>
              <a:p>
                <a:pPr marL="0" indent="0">
                  <a:buNone/>
                </a:pPr>
                <a:r>
                  <a:rPr lang="en-IN" sz="2400" dirty="0"/>
                  <a:t>T = is the total volume of goods and services purchased during a year.</a:t>
                </a:r>
              </a:p>
              <a:p>
                <a:pPr marL="0" indent="0">
                  <a:buNone/>
                </a:pPr>
                <a:r>
                  <a:rPr lang="en-IN" sz="2400" dirty="0"/>
                  <a:t>K= is the fraction of T which people wish to hold in the form of cash.</a:t>
                </a:r>
              </a:p>
              <a:p>
                <a:pPr marL="0" indent="0">
                  <a:buNone/>
                </a:pPr>
                <a:r>
                  <a:rPr lang="en-IN" sz="2400" dirty="0"/>
                  <a:t>    Thus the equation points out that P changes directly with M and inversely with K or T.</a:t>
                </a:r>
              </a:p>
              <a:p>
                <a:pPr marL="0" indent="0">
                  <a:buNone/>
                </a:pPr>
                <a:r>
                  <a:rPr lang="en-IN" sz="2400" b="1" dirty="0"/>
                  <a:t>Keynes Equation:</a:t>
                </a:r>
              </a:p>
              <a:p>
                <a:pPr marL="0" indent="0">
                  <a:buNone/>
                </a:pPr>
                <a:r>
                  <a:rPr lang="en-IN" sz="2400" dirty="0"/>
                  <a:t>       Keynes gave his Real balance quantity equation as an improvement over other cash balance equations.  According to him, people always want to have some purchasing power to finance their day to day transactions.</a:t>
                </a:r>
              </a:p>
              <a:p>
                <a:pPr marL="0" indent="0">
                  <a:buNone/>
                </a:pPr>
                <a:endParaRPr lang="en-IN" sz="2000" dirty="0"/>
              </a:p>
              <a:p>
                <a:pPr marL="0" indent="0">
                  <a:buNone/>
                </a:pPr>
                <a:endParaRPr lang="en-IN" sz="2000" dirty="0"/>
              </a:p>
              <a:p>
                <a:pPr marL="0" indent="0">
                  <a:buNone/>
                </a:pPr>
                <a:endParaRPr lang="en-IN" sz="2000" dirty="0"/>
              </a:p>
            </p:txBody>
          </p:sp>
        </mc:Choice>
        <mc:Fallback xmlns="">
          <p:sp>
            <p:nvSpPr>
              <p:cNvPr id="3" name="Content Placeholder 2">
                <a:extLst>
                  <a:ext uri="{FF2B5EF4-FFF2-40B4-BE49-F238E27FC236}">
                    <a16:creationId xmlns:a14="http://schemas.microsoft.com/office/drawing/2010/main" xmlns="" xmlns:a16="http://schemas.microsoft.com/office/drawing/2014/main" id="{9403790E-1494-487B-8B5C-C828BA132A47}"/>
                  </a:ext>
                </a:extLst>
              </p:cNvPr>
              <p:cNvSpPr>
                <a:spLocks noGrp="1" noRot="1" noChangeAspect="1" noMove="1" noResize="1" noEditPoints="1" noAdjustHandles="1" noChangeArrowheads="1" noChangeShapeType="1" noTextEdit="1"/>
              </p:cNvSpPr>
              <p:nvPr>
                <p:ph idx="1"/>
              </p:nvPr>
            </p:nvSpPr>
            <p:spPr>
              <a:xfrm>
                <a:off x="62143" y="115410"/>
                <a:ext cx="12020365" cy="6667130"/>
              </a:xfrm>
              <a:blipFill>
                <a:blip r:embed="rId2"/>
                <a:stretch>
                  <a:fillRect l="-1014" t="-914" r="-1369" b="-548"/>
                </a:stretch>
              </a:blipFill>
            </p:spPr>
            <p:txBody>
              <a:bodyPr/>
              <a:lstStyle/>
              <a:p>
                <a:r>
                  <a:rPr lang="en-IN">
                    <a:noFill/>
                  </a:rPr>
                  <a:t> </a:t>
                </a:r>
              </a:p>
            </p:txBody>
          </p:sp>
        </mc:Fallback>
      </mc:AlternateContent>
    </p:spTree>
    <p:extLst>
      <p:ext uri="{BB962C8B-B14F-4D97-AF65-F5344CB8AC3E}">
        <p14:creationId xmlns:p14="http://schemas.microsoft.com/office/powerpoint/2010/main" val="2141315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170230-2814-4B76-A42B-2ABFEBEE2FBD}"/>
              </a:ext>
            </a:extLst>
          </p:cNvPr>
          <p:cNvSpPr/>
          <p:nvPr/>
        </p:nvSpPr>
        <p:spPr>
          <a:xfrm>
            <a:off x="1899821" y="807868"/>
            <a:ext cx="7244179" cy="369332"/>
          </a:xfrm>
          <a:prstGeom prst="rect">
            <a:avLst/>
          </a:prstGeom>
        </p:spPr>
        <p:txBody>
          <a:bodyPr wrap="square">
            <a:spAutoFit/>
          </a:bodyPr>
          <a:lstStyle/>
          <a:p>
            <a:r>
              <a:rPr lang="en-IN" b="1" dirty="0"/>
              <a:t> </a:t>
            </a:r>
            <a:endParaRPr lang="en-IN"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DBDE9B22-7962-4F17-9C10-18BB782506F4}"/>
                  </a:ext>
                </a:extLst>
              </p:cNvPr>
              <p:cNvSpPr/>
              <p:nvPr/>
            </p:nvSpPr>
            <p:spPr>
              <a:xfrm>
                <a:off x="79899" y="363985"/>
                <a:ext cx="11869445" cy="6001643"/>
              </a:xfrm>
              <a:prstGeom prst="rect">
                <a:avLst/>
              </a:prstGeom>
            </p:spPr>
            <p:txBody>
              <a:bodyPr wrap="square">
                <a:spAutoFit/>
              </a:bodyPr>
              <a:lstStyle/>
              <a:p>
                <a:r>
                  <a:rPr lang="en-IN" sz="2400" b="1" dirty="0"/>
                  <a:t>       T</a:t>
                </a:r>
                <a:r>
                  <a:rPr lang="en-IN" sz="2400" dirty="0"/>
                  <a:t>he amount of purchasing power depends partly on their taste and habits and partly on their wealth. This demand for money is measured by consumption units.</a:t>
                </a:r>
              </a:p>
              <a:p>
                <a:endParaRPr lang="en-IN" sz="2400" dirty="0"/>
              </a:p>
              <a:p>
                <a:r>
                  <a:rPr lang="en-IN" sz="2400" dirty="0"/>
                  <a:t>         N= PK +R</a:t>
                </a:r>
                <a14:m>
                  <m:oMath xmlns:m="http://schemas.openxmlformats.org/officeDocument/2006/math">
                    <m:sSup>
                      <m:sSupPr>
                        <m:ctrlPr>
                          <a:rPr lang="pt-BR" sz="2400" i="1" smtClean="0">
                            <a:latin typeface="Cambria Math" panose="02040503050406030204" pitchFamily="18" charset="0"/>
                          </a:rPr>
                        </m:ctrlPr>
                      </m:sSupPr>
                      <m:e>
                        <m:r>
                          <a:rPr lang="en-IN" sz="2400" b="0" i="1" smtClean="0">
                            <a:latin typeface="Cambria Math" panose="02040503050406030204" pitchFamily="18" charset="0"/>
                          </a:rPr>
                          <m:t>𝐾</m:t>
                        </m:r>
                      </m:e>
                      <m:sup>
                        <m:r>
                          <a:rPr lang="en-IN" sz="2400" b="0" i="1" smtClean="0">
                            <a:latin typeface="Cambria Math" panose="02040503050406030204" pitchFamily="18" charset="0"/>
                          </a:rPr>
                          <m:t>1</m:t>
                        </m:r>
                      </m:sup>
                    </m:sSup>
                  </m:oMath>
                </a14:m>
                <a:endParaRPr lang="en-IN" sz="2400" b="1" dirty="0"/>
              </a:p>
              <a:p>
                <a:r>
                  <a:rPr lang="en-IN" sz="2400" dirty="0"/>
                  <a:t>Where,</a:t>
                </a:r>
              </a:p>
              <a:p>
                <a:r>
                  <a:rPr lang="en-IN" sz="2400" dirty="0"/>
                  <a:t>        N –represents quantity of money in circulation.</a:t>
                </a:r>
              </a:p>
              <a:p>
                <a:r>
                  <a:rPr lang="en-IN" sz="2400" dirty="0"/>
                  <a:t>        P – the price level of consumption  goods.</a:t>
                </a:r>
              </a:p>
              <a:p>
                <a:r>
                  <a:rPr lang="en-IN" sz="2400" dirty="0"/>
                  <a:t>        K – is the amount of the consumption goods which the people desire to hold. </a:t>
                </a:r>
              </a:p>
              <a:p>
                <a14:m>
                  <m:oMath xmlns:m="http://schemas.openxmlformats.org/officeDocument/2006/math">
                    <m:sSup>
                      <m:sSupPr>
                        <m:ctrlPr>
                          <a:rPr lang="pt-BR" sz="2400" i="1">
                            <a:latin typeface="Cambria Math" panose="02040503050406030204" pitchFamily="18" charset="0"/>
                          </a:rPr>
                        </m:ctrlPr>
                      </m:sSupPr>
                      <m:e>
                        <m:r>
                          <a:rPr lang="en-IN" sz="2400" b="0" i="1" smtClean="0">
                            <a:latin typeface="Cambria Math" panose="02040503050406030204" pitchFamily="18" charset="0"/>
                          </a:rPr>
                          <m:t>           </m:t>
                        </m:r>
                        <m:r>
                          <a:rPr lang="en-IN" sz="2400" i="1">
                            <a:latin typeface="Cambria Math" panose="02040503050406030204" pitchFamily="18" charset="0"/>
                          </a:rPr>
                          <m:t>𝐾</m:t>
                        </m:r>
                      </m:e>
                      <m:sup>
                        <m:r>
                          <a:rPr lang="en-IN" sz="2400" i="1">
                            <a:latin typeface="Cambria Math" panose="02040503050406030204" pitchFamily="18" charset="0"/>
                          </a:rPr>
                          <m:t>1</m:t>
                        </m:r>
                      </m:sup>
                    </m:sSup>
                  </m:oMath>
                </a14:m>
                <a:r>
                  <a:rPr lang="en-IN" sz="2400" dirty="0"/>
                  <a:t> - is the amount of the consumption goods which the people hold in the form </a:t>
                </a:r>
              </a:p>
              <a:p>
                <a:r>
                  <a:rPr lang="en-IN" sz="2400" dirty="0"/>
                  <a:t>               of bank deposits.</a:t>
                </a:r>
              </a:p>
              <a:p>
                <a:r>
                  <a:rPr lang="en-IN" sz="2400" dirty="0"/>
                  <a:t>        R – is the cash reserve ratio of the banks.</a:t>
                </a:r>
              </a:p>
              <a:p>
                <a:r>
                  <a:rPr lang="en-IN" sz="2400" dirty="0"/>
                  <a:t>            In the above equation, if K is constant, a proportionate increase in N (amount of money) will lead to a proportionate increase in price level ( P )</a:t>
                </a:r>
              </a:p>
              <a:p>
                <a:r>
                  <a:rPr lang="en-IN" sz="2400" dirty="0"/>
                  <a:t>       According to Keynes, in the short period, K </a:t>
                </a:r>
                <a14:m>
                  <m:oMath xmlns:m="http://schemas.openxmlformats.org/officeDocument/2006/math">
                    <m:sSup>
                      <m:sSupPr>
                        <m:ctrlPr>
                          <a:rPr lang="pt-BR" sz="2400" i="1">
                            <a:latin typeface="Cambria Math" panose="02040503050406030204" pitchFamily="18" charset="0"/>
                          </a:rPr>
                        </m:ctrlPr>
                      </m:sSupPr>
                      <m:e>
                        <m:r>
                          <a:rPr lang="en-IN" sz="2400" i="1">
                            <a:latin typeface="Cambria Math" panose="02040503050406030204" pitchFamily="18" charset="0"/>
                          </a:rPr>
                          <m:t>𝐾</m:t>
                        </m:r>
                      </m:e>
                      <m:sup>
                        <m:r>
                          <a:rPr lang="en-IN" sz="2400" i="1">
                            <a:latin typeface="Cambria Math" panose="02040503050406030204" pitchFamily="18" charset="0"/>
                          </a:rPr>
                          <m:t>1</m:t>
                        </m:r>
                      </m:sup>
                    </m:sSup>
                  </m:oMath>
                </a14:m>
                <a:r>
                  <a:rPr lang="en-IN" sz="2400" dirty="0"/>
                  <a:t> and remain constant. So a change in N will cause a direct proportionate change in P.  In the long run K </a:t>
                </a:r>
                <a14:m>
                  <m:oMath xmlns:m="http://schemas.openxmlformats.org/officeDocument/2006/math">
                    <m:sSup>
                      <m:sSupPr>
                        <m:ctrlPr>
                          <a:rPr lang="pt-BR" sz="2400" i="1">
                            <a:latin typeface="Cambria Math" panose="02040503050406030204" pitchFamily="18" charset="0"/>
                          </a:rPr>
                        </m:ctrlPr>
                      </m:sSupPr>
                      <m:e>
                        <m:r>
                          <a:rPr lang="en-IN" sz="2400" i="1">
                            <a:latin typeface="Cambria Math" panose="02040503050406030204" pitchFamily="18" charset="0"/>
                          </a:rPr>
                          <m:t>𝐾</m:t>
                        </m:r>
                      </m:e>
                      <m:sup>
                        <m:r>
                          <a:rPr lang="en-IN" sz="2400" i="1">
                            <a:latin typeface="Cambria Math" panose="02040503050406030204" pitchFamily="18" charset="0"/>
                          </a:rPr>
                          <m:t>1</m:t>
                        </m:r>
                      </m:sup>
                    </m:sSup>
                  </m:oMath>
                </a14:m>
                <a:r>
                  <a:rPr lang="en-IN" sz="2400" dirty="0"/>
                  <a:t> and R may not remain constant. So a change in N may influence K,</a:t>
                </a:r>
                <a14:m>
                  <m:oMath xmlns:m="http://schemas.openxmlformats.org/officeDocument/2006/math">
                    <m:sSup>
                      <m:sSupPr>
                        <m:ctrlPr>
                          <a:rPr lang="pt-BR" sz="2400" i="1">
                            <a:latin typeface="Cambria Math" panose="02040503050406030204" pitchFamily="18" charset="0"/>
                          </a:rPr>
                        </m:ctrlPr>
                      </m:sSupPr>
                      <m:e>
                        <m:r>
                          <a:rPr lang="en-IN" sz="2400" i="1">
                            <a:latin typeface="Cambria Math" panose="02040503050406030204" pitchFamily="18" charset="0"/>
                          </a:rPr>
                          <m:t>𝐾</m:t>
                        </m:r>
                      </m:e>
                      <m:sup>
                        <m:r>
                          <a:rPr lang="en-IN" sz="2400" i="1">
                            <a:latin typeface="Cambria Math" panose="02040503050406030204" pitchFamily="18" charset="0"/>
                          </a:rPr>
                          <m:t>1</m:t>
                        </m:r>
                      </m:sup>
                    </m:sSup>
                  </m:oMath>
                </a14:m>
                <a:r>
                  <a:rPr lang="en-IN" sz="2400" dirty="0"/>
                  <a:t>and R.   </a:t>
                </a:r>
              </a:p>
            </p:txBody>
          </p:sp>
        </mc:Choice>
        <mc:Fallback xmlns="">
          <p:sp>
            <p:nvSpPr>
              <p:cNvPr id="5" name="Rectangle 4">
                <a:extLst>
                  <a:ext uri="{FF2B5EF4-FFF2-40B4-BE49-F238E27FC236}">
                    <a16:creationId xmlns:a14="http://schemas.microsoft.com/office/drawing/2010/main" xmlns="" xmlns:a16="http://schemas.microsoft.com/office/drawing/2014/main" id="{DBDE9B22-7962-4F17-9C10-18BB782506F4}"/>
                  </a:ext>
                </a:extLst>
              </p:cNvPr>
              <p:cNvSpPr>
                <a:spLocks noRot="1" noChangeAspect="1" noMove="1" noResize="1" noEditPoints="1" noAdjustHandles="1" noChangeArrowheads="1" noChangeShapeType="1" noTextEdit="1"/>
              </p:cNvSpPr>
              <p:nvPr/>
            </p:nvSpPr>
            <p:spPr>
              <a:xfrm>
                <a:off x="79899" y="363985"/>
                <a:ext cx="11869445" cy="6001643"/>
              </a:xfrm>
              <a:prstGeom prst="rect">
                <a:avLst/>
              </a:prstGeom>
              <a:blipFill>
                <a:blip r:embed="rId2"/>
                <a:stretch>
                  <a:fillRect l="-770" t="-813" r="-1541" b="-1423"/>
                </a:stretch>
              </a:blipFill>
            </p:spPr>
            <p:txBody>
              <a:bodyPr/>
              <a:lstStyle/>
              <a:p>
                <a:r>
                  <a:rPr lang="en-IN">
                    <a:noFill/>
                  </a:rPr>
                  <a:t> </a:t>
                </a:r>
              </a:p>
            </p:txBody>
          </p:sp>
        </mc:Fallback>
      </mc:AlternateContent>
    </p:spTree>
    <p:extLst>
      <p:ext uri="{BB962C8B-B14F-4D97-AF65-F5344CB8AC3E}">
        <p14:creationId xmlns:p14="http://schemas.microsoft.com/office/powerpoint/2010/main" val="1652312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F7C4CA-9E93-43B9-A252-BCA203A2A619}"/>
              </a:ext>
            </a:extLst>
          </p:cNvPr>
          <p:cNvSpPr>
            <a:spLocks noGrp="1"/>
          </p:cNvSpPr>
          <p:nvPr>
            <p:ph idx="1"/>
          </p:nvPr>
        </p:nvSpPr>
        <p:spPr>
          <a:xfrm>
            <a:off x="0" y="0"/>
            <a:ext cx="12192000" cy="6858000"/>
          </a:xfrm>
        </p:spPr>
        <p:txBody>
          <a:bodyPr>
            <a:normAutofit/>
          </a:bodyPr>
          <a:lstStyle/>
          <a:p>
            <a:pPr marL="0" indent="0">
              <a:buNone/>
            </a:pPr>
            <a:r>
              <a:rPr lang="en-IN" sz="2800" b="1" dirty="0"/>
              <a:t>Criticisms:</a:t>
            </a:r>
          </a:p>
          <a:p>
            <a:pPr marL="457200" indent="-457200">
              <a:buNone/>
            </a:pPr>
            <a:r>
              <a:rPr lang="en-IN" sz="2400" b="1" dirty="0"/>
              <a:t>1.  Simple Truism:</a:t>
            </a:r>
          </a:p>
          <a:p>
            <a:pPr marL="0" indent="0">
              <a:buNone/>
            </a:pPr>
            <a:r>
              <a:rPr lang="en-IN" sz="2400" dirty="0"/>
              <a:t>     The Marshall equation establishes proportionate relationship between the quantity of money and the price level  M=KPM, assuming all other factors to be constant. It does not tell anything new.</a:t>
            </a:r>
          </a:p>
          <a:p>
            <a:pPr marL="0" indent="0">
              <a:buNone/>
            </a:pPr>
            <a:r>
              <a:rPr lang="en-IN" sz="2400" b="1" dirty="0"/>
              <a:t>2. Role of rate of interest ignored:</a:t>
            </a:r>
          </a:p>
          <a:p>
            <a:pPr marL="0" indent="0">
              <a:buNone/>
            </a:pPr>
            <a:r>
              <a:rPr lang="en-IN" sz="2400" dirty="0"/>
              <a:t>  The cash balance theory excludes the role of rate of interest in explaining the changes in the price level which is very important in determining the demand for money.</a:t>
            </a:r>
          </a:p>
          <a:p>
            <a:pPr marL="0" indent="0">
              <a:buNone/>
            </a:pPr>
            <a:r>
              <a:rPr lang="en-IN" sz="2400" b="1" dirty="0"/>
              <a:t>3. Ignored the speculative motive:</a:t>
            </a:r>
          </a:p>
          <a:p>
            <a:pPr marL="0" indent="0">
              <a:buNone/>
            </a:pPr>
            <a:r>
              <a:rPr lang="en-IN" sz="2400" dirty="0"/>
              <a:t>    This approach has not properly analysed various motives for holding money. It ignored the speculative motive for holding money which causes changes in the demand for money.</a:t>
            </a:r>
          </a:p>
          <a:p>
            <a:pPr marL="0" indent="0">
              <a:buNone/>
            </a:pPr>
            <a:r>
              <a:rPr lang="en-IN" sz="2400" b="1" dirty="0"/>
              <a:t>4. K and T assumed constant:</a:t>
            </a:r>
          </a:p>
          <a:p>
            <a:pPr marL="0" indent="0">
              <a:buNone/>
            </a:pPr>
            <a:r>
              <a:rPr lang="en-IN" sz="2400" dirty="0"/>
              <a:t>    Fisher also assume that K and T remain constant. This is possible in a static situation</a:t>
            </a:r>
          </a:p>
          <a:p>
            <a:pPr marL="0" indent="0">
              <a:buNone/>
            </a:pPr>
            <a:endParaRPr lang="en-IN" sz="2400" dirty="0"/>
          </a:p>
        </p:txBody>
      </p:sp>
    </p:spTree>
    <p:extLst>
      <p:ext uri="{BB962C8B-B14F-4D97-AF65-F5344CB8AC3E}">
        <p14:creationId xmlns:p14="http://schemas.microsoft.com/office/powerpoint/2010/main" val="1155209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182881"/>
            <a:ext cx="11678193" cy="6675120"/>
          </a:xfrm>
        </p:spPr>
        <p:txBody>
          <a:bodyPr>
            <a:normAutofit/>
          </a:bodyPr>
          <a:lstStyle/>
          <a:p>
            <a:pPr>
              <a:buNone/>
            </a:pPr>
            <a:r>
              <a:rPr lang="en-US" sz="2400" dirty="0"/>
              <a:t>     But in dynamic conditions. So the theory is inadequate to explain the dynamic </a:t>
            </a:r>
          </a:p>
          <a:p>
            <a:pPr>
              <a:buNone/>
            </a:pPr>
            <a:r>
              <a:rPr lang="en-US" sz="2400" dirty="0"/>
              <a:t>     price behavior in the economy.</a:t>
            </a:r>
          </a:p>
          <a:p>
            <a:pPr marL="457200" indent="-457200">
              <a:buAutoNum type="arabicPeriod" startAt="5"/>
            </a:pPr>
            <a:r>
              <a:rPr lang="en-US" sz="2400" b="1" dirty="0"/>
              <a:t>The cash balance approach is narrow:</a:t>
            </a:r>
          </a:p>
          <a:p>
            <a:pPr marL="457200" indent="-457200">
              <a:buNone/>
            </a:pPr>
            <a:r>
              <a:rPr lang="en-US" sz="2400" dirty="0"/>
              <a:t>    This approach fail to explain purchasing power of money in terms of capital goods. But it considered only consumption goods.</a:t>
            </a:r>
          </a:p>
          <a:p>
            <a:pPr marL="457200" indent="-457200">
              <a:buAutoNum type="arabicPeriod" startAt="6"/>
            </a:pPr>
            <a:r>
              <a:rPr lang="en-US" sz="2400" b="1" dirty="0"/>
              <a:t>Neglects other factors:</a:t>
            </a:r>
          </a:p>
          <a:p>
            <a:pPr marL="457200" indent="-457200">
              <a:buNone/>
            </a:pPr>
            <a:r>
              <a:rPr lang="en-US" sz="2400" dirty="0"/>
              <a:t>    This theory is narrow because K is also determined by factors other than real income, such as, the price level, the monetary and business habits and political conditions in the country.</a:t>
            </a:r>
          </a:p>
          <a:p>
            <a:pPr marL="457200" indent="-457200">
              <a:buAutoNum type="arabicPeriod" startAt="7"/>
            </a:pPr>
            <a:r>
              <a:rPr lang="en-US" sz="2400" b="1" dirty="0"/>
              <a:t>Unitary elasticity of demand:</a:t>
            </a:r>
          </a:p>
          <a:p>
            <a:pPr marL="457200" indent="-457200">
              <a:buNone/>
            </a:pPr>
            <a:r>
              <a:rPr lang="en-US" sz="2400" dirty="0"/>
              <a:t>       The Cambridge equation assumes that the elasticity demand for money is unity. This is unrealistic assumption because the elasticity of demand cannot be unity in the modern day in the progressive and dynamic society.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62ABDF-C1DE-4929-99F9-19691BEF631D}"/>
              </a:ext>
            </a:extLst>
          </p:cNvPr>
          <p:cNvSpPr>
            <a:spLocks noGrp="1"/>
          </p:cNvSpPr>
          <p:nvPr>
            <p:ph idx="1"/>
          </p:nvPr>
        </p:nvSpPr>
        <p:spPr>
          <a:xfrm>
            <a:off x="301841" y="221942"/>
            <a:ext cx="11576481" cy="6418555"/>
          </a:xfrm>
        </p:spPr>
        <p:txBody>
          <a:bodyPr>
            <a:normAutofit fontScale="92500" lnSpcReduction="20000"/>
          </a:bodyPr>
          <a:lstStyle/>
          <a:p>
            <a:pPr marL="0" indent="0">
              <a:buNone/>
            </a:pPr>
            <a:r>
              <a:rPr lang="en-IN" sz="2800" b="1" dirty="0"/>
              <a:t>Friedman’s Restatement of Quantity Theory:</a:t>
            </a:r>
          </a:p>
          <a:p>
            <a:pPr marL="0" indent="0">
              <a:buNone/>
            </a:pPr>
            <a:r>
              <a:rPr lang="en-IN" sz="2600" dirty="0"/>
              <a:t>     </a:t>
            </a:r>
            <a:r>
              <a:rPr lang="en-IN" sz="2600" dirty="0">
                <a:latin typeface="+mj-lt"/>
              </a:rPr>
              <a:t>Milton Friedman in his essay, “the quantity theory of money – a restatement” published in 1956 and restated the old quantity theory of money.</a:t>
            </a:r>
          </a:p>
          <a:p>
            <a:pPr marL="0" indent="0">
              <a:buNone/>
            </a:pPr>
            <a:r>
              <a:rPr lang="en-IN" sz="2600" dirty="0">
                <a:latin typeface="+mj-lt"/>
              </a:rPr>
              <a:t>    </a:t>
            </a:r>
            <a:r>
              <a:rPr lang="en-US" altLang="en-US" sz="2600" dirty="0">
                <a:solidFill>
                  <a:srgbClr val="424142"/>
                </a:solidFill>
                <a:latin typeface="+mj-lt"/>
              </a:rPr>
              <a:t> According to Friedman, quantity theory is a theory of demand for money and not a theory of output, income or prices.</a:t>
            </a:r>
            <a:endParaRPr lang="en-US" altLang="en-US" sz="2600" dirty="0">
              <a:solidFill>
                <a:schemeClr val="tx1"/>
              </a:solidFill>
              <a:latin typeface="+mj-lt"/>
            </a:endParaRPr>
          </a:p>
          <a:p>
            <a:pPr marL="0" lvl="0" indent="0" defTabSz="914400" eaLnBrk="0" fontAlgn="base" hangingPunct="0">
              <a:spcBef>
                <a:spcPct val="0"/>
              </a:spcBef>
              <a:spcAft>
                <a:spcPct val="0"/>
              </a:spcAft>
              <a:buClrTx/>
              <a:buSzTx/>
              <a:buNone/>
            </a:pPr>
            <a:r>
              <a:rPr lang="en-US" altLang="en-US" sz="2600" dirty="0">
                <a:solidFill>
                  <a:schemeClr val="tx1"/>
                </a:solidFill>
                <a:latin typeface="+mj-lt"/>
              </a:rPr>
              <a:t>    </a:t>
            </a:r>
            <a:r>
              <a:rPr lang="en-US" altLang="en-US" sz="2600" dirty="0">
                <a:solidFill>
                  <a:srgbClr val="424142"/>
                </a:solidFill>
                <a:latin typeface="+mj-lt"/>
              </a:rPr>
              <a:t> Secondly, Friedman distinguishes between two types of demand for money. In the first type, money is demanded for transaction purposes. It serves as a medium of exchange.  </a:t>
            </a:r>
          </a:p>
          <a:p>
            <a:pPr marL="0" lvl="0" indent="0" defTabSz="914400" eaLnBrk="0" fontAlgn="base" hangingPunct="0">
              <a:spcBef>
                <a:spcPct val="0"/>
              </a:spcBef>
              <a:spcAft>
                <a:spcPct val="0"/>
              </a:spcAft>
              <a:buClrTx/>
              <a:buSzTx/>
              <a:buNone/>
            </a:pPr>
            <a:r>
              <a:rPr lang="en-US" altLang="en-US" sz="2600" dirty="0">
                <a:solidFill>
                  <a:srgbClr val="424142"/>
                </a:solidFill>
                <a:latin typeface="+mj-lt"/>
              </a:rPr>
              <a:t>    But in the second type, money is demanded because it is considered as an asset or capital goods.   </a:t>
            </a:r>
          </a:p>
          <a:p>
            <a:pPr marL="0" lvl="0" indent="0" defTabSz="914400" eaLnBrk="0" fontAlgn="base" hangingPunct="0">
              <a:spcBef>
                <a:spcPct val="0"/>
              </a:spcBef>
              <a:spcAft>
                <a:spcPct val="0"/>
              </a:spcAft>
              <a:buClrTx/>
              <a:buSzTx/>
              <a:buNone/>
            </a:pPr>
            <a:endParaRPr lang="en-US" altLang="en-US" sz="2600" dirty="0">
              <a:solidFill>
                <a:srgbClr val="424142"/>
              </a:solidFill>
              <a:latin typeface="+mj-lt"/>
            </a:endParaRPr>
          </a:p>
          <a:p>
            <a:pPr marL="0" lvl="0" indent="0" defTabSz="914400" eaLnBrk="0" fontAlgn="base" hangingPunct="0">
              <a:spcBef>
                <a:spcPct val="0"/>
              </a:spcBef>
              <a:spcAft>
                <a:spcPct val="0"/>
              </a:spcAft>
              <a:buClrTx/>
              <a:buSzTx/>
              <a:buNone/>
            </a:pPr>
            <a:r>
              <a:rPr lang="en-US" altLang="en-US" sz="2600" b="1" dirty="0">
                <a:solidFill>
                  <a:srgbClr val="424142"/>
                </a:solidFill>
                <a:latin typeface="+mj-lt"/>
              </a:rPr>
              <a:t>    The demand for money depends on three factors:</a:t>
            </a:r>
          </a:p>
          <a:p>
            <a:pPr marL="0" lvl="0" indent="0" defTabSz="914400" eaLnBrk="0" fontAlgn="base" hangingPunct="0">
              <a:spcBef>
                <a:spcPct val="0"/>
              </a:spcBef>
              <a:spcAft>
                <a:spcPct val="0"/>
              </a:spcAft>
              <a:buClrTx/>
              <a:buSzTx/>
              <a:buNone/>
            </a:pPr>
            <a:r>
              <a:rPr lang="en-US" altLang="en-US" sz="2600" dirty="0">
                <a:solidFill>
                  <a:srgbClr val="424142"/>
                </a:solidFill>
                <a:latin typeface="+mj-lt"/>
              </a:rPr>
              <a:t> </a:t>
            </a:r>
          </a:p>
          <a:p>
            <a:pPr marL="0" lvl="0" indent="0" defTabSz="914400" eaLnBrk="0" fontAlgn="base" hangingPunct="0">
              <a:spcBef>
                <a:spcPct val="0"/>
              </a:spcBef>
              <a:spcAft>
                <a:spcPct val="0"/>
              </a:spcAft>
              <a:buClrTx/>
              <a:buSzTx/>
              <a:buNone/>
            </a:pPr>
            <a:r>
              <a:rPr lang="en-US" altLang="en-US" sz="2600" dirty="0">
                <a:solidFill>
                  <a:srgbClr val="424142"/>
                </a:solidFill>
                <a:latin typeface="+mj-lt"/>
              </a:rPr>
              <a:t>(a) The total wealth to be held in various forms </a:t>
            </a:r>
            <a:r>
              <a:rPr lang="en-US" altLang="en-US" sz="2600" dirty="0">
                <a:solidFill>
                  <a:schemeClr val="tx1"/>
                </a:solidFill>
                <a:latin typeface="+mj-lt"/>
              </a:rPr>
              <a:t>of assets.</a:t>
            </a:r>
          </a:p>
          <a:p>
            <a:pPr marL="0" lvl="0" indent="0" defTabSz="914400" eaLnBrk="0" fontAlgn="base" hangingPunct="0">
              <a:spcBef>
                <a:spcPct val="0"/>
              </a:spcBef>
              <a:spcAft>
                <a:spcPct val="0"/>
              </a:spcAft>
              <a:buClrTx/>
              <a:buSzTx/>
              <a:buNone/>
            </a:pPr>
            <a:r>
              <a:rPr lang="en-US" altLang="en-US" sz="2600" dirty="0">
                <a:solidFill>
                  <a:srgbClr val="424142"/>
                </a:solidFill>
                <a:latin typeface="+mj-lt"/>
              </a:rPr>
              <a:t>(b) The price or return from these various assets and </a:t>
            </a:r>
            <a:endParaRPr lang="en-US" altLang="en-US" sz="2600" dirty="0">
              <a:solidFill>
                <a:schemeClr val="tx1"/>
              </a:solidFill>
              <a:latin typeface="+mj-lt"/>
            </a:endParaRPr>
          </a:p>
          <a:p>
            <a:pPr marL="0" lvl="0" indent="0" defTabSz="914400" eaLnBrk="0" fontAlgn="base" hangingPunct="0">
              <a:spcBef>
                <a:spcPct val="0"/>
              </a:spcBef>
              <a:spcAft>
                <a:spcPct val="0"/>
              </a:spcAft>
              <a:buClrTx/>
              <a:buSzTx/>
              <a:buNone/>
            </a:pPr>
            <a:r>
              <a:rPr lang="en-US" altLang="en-US" sz="2600" dirty="0">
                <a:solidFill>
                  <a:srgbClr val="424142"/>
                </a:solidFill>
                <a:latin typeface="+mj-lt"/>
              </a:rPr>
              <a:t>(c) Tastes and preferences of the asset holders. </a:t>
            </a:r>
            <a:endParaRPr lang="en-US" altLang="en-US" sz="2600" dirty="0">
              <a:solidFill>
                <a:schemeClr val="tx1"/>
              </a:solidFill>
              <a:latin typeface="+mj-lt"/>
            </a:endParaRPr>
          </a:p>
          <a:p>
            <a:pPr marL="0" lvl="0" indent="0" defTabSz="914400" eaLnBrk="0" fontAlgn="base" hangingPunct="0">
              <a:spcBef>
                <a:spcPct val="0"/>
              </a:spcBef>
              <a:spcAft>
                <a:spcPct val="0"/>
              </a:spcAft>
              <a:buClrTx/>
              <a:buSzTx/>
              <a:buNone/>
            </a:pPr>
            <a:endParaRPr lang="en-US" altLang="en-US" sz="2600" dirty="0">
              <a:solidFill>
                <a:srgbClr val="424142"/>
              </a:solidFill>
              <a:latin typeface="+mj-lt"/>
            </a:endParaRPr>
          </a:p>
          <a:p>
            <a:pPr marL="0" lvl="0" indent="0" defTabSz="914400" eaLnBrk="0" fontAlgn="base" hangingPunct="0">
              <a:spcBef>
                <a:spcPct val="0"/>
              </a:spcBef>
              <a:spcAft>
                <a:spcPct val="0"/>
              </a:spcAft>
              <a:buClrTx/>
              <a:buSzTx/>
              <a:buNone/>
            </a:pPr>
            <a:r>
              <a:rPr lang="en-US" altLang="en-US" sz="2600" dirty="0">
                <a:solidFill>
                  <a:srgbClr val="424142"/>
                </a:solidFill>
                <a:latin typeface="+mj-lt"/>
              </a:rPr>
              <a:t>  </a:t>
            </a:r>
          </a:p>
          <a:p>
            <a:pPr marL="0" lvl="0" indent="0" defTabSz="914400" eaLnBrk="0" fontAlgn="base" hangingPunct="0">
              <a:spcBef>
                <a:spcPct val="0"/>
              </a:spcBef>
              <a:spcAft>
                <a:spcPct val="0"/>
              </a:spcAft>
              <a:buClrTx/>
              <a:buSzTx/>
              <a:buNone/>
            </a:pPr>
            <a:endParaRPr lang="en-US" altLang="en-US" sz="2400" dirty="0">
              <a:solidFill>
                <a:schemeClr val="tx1"/>
              </a:solidFill>
              <a:latin typeface="Arial" panose="020B0604020202020204" pitchFamily="34" charset="0"/>
            </a:endParaRPr>
          </a:p>
          <a:p>
            <a:pPr marL="0" indent="0">
              <a:buNone/>
            </a:pPr>
            <a:r>
              <a:rPr lang="en-IN" sz="2400" dirty="0"/>
              <a:t> </a:t>
            </a:r>
          </a:p>
        </p:txBody>
      </p:sp>
    </p:spTree>
    <p:extLst>
      <p:ext uri="{BB962C8B-B14F-4D97-AF65-F5344CB8AC3E}">
        <p14:creationId xmlns:p14="http://schemas.microsoft.com/office/powerpoint/2010/main" val="872113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DAE89F0C-8A4F-4205-B6E6-82C45A109A1D}"/>
              </a:ext>
            </a:extLst>
          </p:cNvPr>
          <p:cNvSpPr>
            <a:spLocks noGrp="1" noChangeArrowheads="1"/>
          </p:cNvSpPr>
          <p:nvPr>
            <p:ph idx="1"/>
          </p:nvPr>
        </p:nvSpPr>
        <p:spPr bwMode="auto">
          <a:xfrm>
            <a:off x="0" y="132718"/>
            <a:ext cx="12038122" cy="664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24142"/>
                </a:solidFill>
                <a:effectLst/>
                <a:cs typeface="Arial" panose="020B0604020202020204" pitchFamily="34" charset="0"/>
              </a:rPr>
              <a:t>      Friedman considers five different forms in which wealth can be held, namely,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24142"/>
                </a:solidFill>
                <a:effectLst/>
                <a:cs typeface="Arial" panose="020B0604020202020204" pitchFamily="34" charset="0"/>
              </a:rPr>
              <a:t> money (M), bonds (B), equities (E), physical non-human goods (G) and human capital (H). </a:t>
            </a:r>
          </a:p>
          <a:p>
            <a:pPr marL="0" indent="0">
              <a:buNone/>
            </a:pPr>
            <a:r>
              <a:rPr lang="en-US" altLang="en-US" sz="2400" dirty="0">
                <a:solidFill>
                  <a:srgbClr val="424142"/>
                </a:solidFill>
                <a:cs typeface="Arial" panose="020B0604020202020204" pitchFamily="34" charset="0"/>
              </a:rPr>
              <a:t>     </a:t>
            </a:r>
            <a:r>
              <a:rPr kumimoji="0" lang="en-US" altLang="en-US" sz="2400" b="0" i="0" u="none" strike="noStrike" cap="none" normalizeH="0" baseline="0" dirty="0">
                <a:ln>
                  <a:noFill/>
                </a:ln>
                <a:solidFill>
                  <a:srgbClr val="424142"/>
                </a:solidFill>
                <a:effectLst/>
                <a:cs typeface="Arial" panose="020B0604020202020204" pitchFamily="34" charset="0"/>
              </a:rPr>
              <a:t>In a broad sense, total wealth consists of all types of “income”. </a:t>
            </a:r>
          </a:p>
          <a:p>
            <a:pPr marL="0" indent="0">
              <a:buNone/>
            </a:pPr>
            <a:r>
              <a:rPr lang="en-US" altLang="en-US" sz="2400" dirty="0">
                <a:solidFill>
                  <a:srgbClr val="424142"/>
                </a:solidFill>
                <a:cs typeface="Arial" panose="020B0604020202020204" pitchFamily="34" charset="0"/>
              </a:rPr>
              <a:t>    </a:t>
            </a:r>
            <a:endParaRPr kumimoji="0" lang="en-US" altLang="en-US" sz="2400" b="0" i="0" u="none" strike="noStrike" cap="none" normalizeH="0" baseline="0" dirty="0">
              <a:ln>
                <a:noFill/>
              </a:ln>
              <a:solidFill>
                <a:srgbClr val="424142"/>
              </a:solidFill>
              <a:effectLst/>
              <a:cs typeface="Arial" panose="020B0604020202020204" pitchFamily="34" charset="0"/>
            </a:endParaRPr>
          </a:p>
          <a:p>
            <a:pPr marL="0" lvl="0" indent="0" defTabSz="914400">
              <a:buClrTx/>
              <a:buSzTx/>
              <a:buNone/>
            </a:pPr>
            <a:r>
              <a:rPr lang="en-US" sz="2400" dirty="0">
                <a:solidFill>
                  <a:srgbClr val="424142"/>
                </a:solidFill>
                <a:cs typeface="Arial" panose="020B0604020202020204" pitchFamily="34" charset="0"/>
              </a:rPr>
              <a:t>     </a:t>
            </a:r>
            <a:r>
              <a:rPr lang="en-US" sz="2400" dirty="0">
                <a:cs typeface="Arial" panose="020B0604020202020204" pitchFamily="34" charset="0"/>
              </a:rPr>
              <a:t> </a:t>
            </a:r>
            <a:r>
              <a:rPr lang="en-US" altLang="en-US" sz="2400" dirty="0">
                <a:solidFill>
                  <a:srgbClr val="424142"/>
                </a:solidFill>
                <a:cs typeface="Arial" panose="020B0604020202020204" pitchFamily="34" charset="0"/>
              </a:rPr>
              <a:t>Each form of wealth has a unique characteristic of its own and a different yield.</a:t>
            </a:r>
            <a:endParaRPr lang="en-US" altLang="en-US" sz="2400" dirty="0">
              <a:cs typeface="Arial" panose="020B0604020202020204" pitchFamily="34" charset="0"/>
            </a:endParaRPr>
          </a:p>
          <a:p>
            <a:pPr marL="0" lvl="0" indent="0" defTabSz="914400">
              <a:buClrTx/>
              <a:buSzTx/>
              <a:buNone/>
            </a:pPr>
            <a:r>
              <a:rPr lang="en-US" altLang="en-US" sz="2400" dirty="0">
                <a:solidFill>
                  <a:srgbClr val="424142"/>
                </a:solidFill>
                <a:cs typeface="Arial" panose="020B0604020202020204" pitchFamily="34" charset="0"/>
              </a:rPr>
              <a:t>1.   Money is  the broadest sense, it  includes currency, demand deposits and time             deposits which yield interest on deposits.</a:t>
            </a:r>
            <a:endParaRPr lang="en-US" altLang="en-US" sz="2400" dirty="0">
              <a:cs typeface="Arial" panose="020B0604020202020204" pitchFamily="34" charset="0"/>
            </a:endParaRPr>
          </a:p>
          <a:p>
            <a:pPr marL="0" lvl="0" indent="0" defTabSz="914400">
              <a:buClrTx/>
              <a:buSzTx/>
              <a:buNone/>
            </a:pPr>
            <a:r>
              <a:rPr lang="en-US" altLang="en-US" sz="2400" dirty="0">
                <a:solidFill>
                  <a:srgbClr val="424142"/>
                </a:solidFill>
                <a:cs typeface="Arial" panose="020B0604020202020204" pitchFamily="34" charset="0"/>
              </a:rPr>
              <a:t>2.    Bonds are defined as claim to a time stream of payments that are fixed in nominal   units.</a:t>
            </a:r>
            <a:endParaRPr lang="en-US" altLang="en-US" sz="2400" dirty="0">
              <a:cs typeface="Arial" panose="020B0604020202020204" pitchFamily="34" charset="0"/>
            </a:endParaRPr>
          </a:p>
          <a:p>
            <a:pPr marL="0" lvl="0" indent="0" defTabSz="914400">
              <a:buClrTx/>
              <a:buSzTx/>
              <a:buNone/>
            </a:pPr>
            <a:endParaRPr lang="en-US" altLang="en-US" sz="2400" dirty="0">
              <a:cs typeface="Arial" panose="020B0604020202020204" pitchFamily="34" charset="0"/>
            </a:endParaRPr>
          </a:p>
          <a:p>
            <a:pPr marL="0" indent="0">
              <a:buNone/>
            </a:pPr>
            <a:r>
              <a:rPr lang="en-US" altLang="en-US" sz="2400" dirty="0">
                <a:solidFill>
                  <a:srgbClr val="424142"/>
                </a:solidFill>
                <a:cs typeface="Arial" panose="020B0604020202020204" pitchFamily="34" charset="0"/>
              </a:rPr>
              <a:t>3.    Equities are defined as a claim to a time stream of payments that are fixed in real units.</a:t>
            </a:r>
          </a:p>
          <a:p>
            <a:pPr marL="0" indent="0">
              <a:buNone/>
            </a:pPr>
            <a:r>
              <a:rPr lang="en-US" sz="2400" dirty="0"/>
              <a:t>4    Physical goods or non-human goods are inventories of producer and consumer durable.</a:t>
            </a:r>
          </a:p>
          <a:p>
            <a:pPr marL="0" indent="0">
              <a:buNone/>
            </a:pPr>
            <a:r>
              <a:rPr lang="en-US" sz="2400" dirty="0"/>
              <a:t>5.     Human capital is the productive capacity of human beings</a:t>
            </a:r>
          </a:p>
          <a:p>
            <a:pPr marL="0" lvl="0" indent="0" defTabSz="914400">
              <a:buClrTx/>
              <a:buSzTx/>
              <a:buNone/>
            </a:pPr>
            <a:endParaRPr lang="en-US" altLang="en-US" sz="2400" dirty="0">
              <a:cs typeface="Arial" panose="020B0604020202020204" pitchFamily="34" charset="0"/>
            </a:endParaRPr>
          </a:p>
          <a:p>
            <a:pPr marL="0" indent="0">
              <a:buNone/>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7009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72F905-EDE3-4164-96C9-5C2EE8246BB2}"/>
              </a:ext>
            </a:extLst>
          </p:cNvPr>
          <p:cNvSpPr>
            <a:spLocks noGrp="1"/>
          </p:cNvSpPr>
          <p:nvPr>
            <p:ph idx="1"/>
          </p:nvPr>
        </p:nvSpPr>
        <p:spPr>
          <a:xfrm>
            <a:off x="142043" y="133165"/>
            <a:ext cx="11869445" cy="6613864"/>
          </a:xfrm>
        </p:spPr>
        <p:txBody>
          <a:bodyPr/>
          <a:lstStyle/>
          <a:p>
            <a:pPr marL="0" indent="0" fontAlgn="base">
              <a:buNone/>
            </a:pPr>
            <a:r>
              <a:rPr lang="en-US" sz="2400" dirty="0"/>
              <a:t>   Five forms of wealth constitutes the current value of wealth which can be expressed as:</a:t>
            </a:r>
          </a:p>
          <a:p>
            <a:pPr marL="0" indent="0" fontAlgn="base">
              <a:buNone/>
            </a:pPr>
            <a:r>
              <a:rPr lang="en-US" sz="2400" dirty="0"/>
              <a:t>         W = y/r</a:t>
            </a:r>
          </a:p>
          <a:p>
            <a:pPr marL="0" indent="0" fontAlgn="base">
              <a:buNone/>
            </a:pPr>
            <a:r>
              <a:rPr lang="en-US" sz="2400" dirty="0"/>
              <a:t>Where  W - the current value of total wealth, </a:t>
            </a:r>
          </a:p>
          <a:p>
            <a:pPr marL="0" indent="0" fontAlgn="base">
              <a:buNone/>
            </a:pPr>
            <a:r>
              <a:rPr lang="en-US" sz="2400" dirty="0"/>
              <a:t>           Y  -is the total flow of expected income from the five forms of wealth,  </a:t>
            </a:r>
          </a:p>
          <a:p>
            <a:pPr marL="0" indent="0" fontAlgn="base">
              <a:buNone/>
            </a:pPr>
            <a:r>
              <a:rPr lang="en-US" sz="2400" dirty="0"/>
              <a:t>            r - is the interest rate. </a:t>
            </a:r>
          </a:p>
          <a:p>
            <a:pPr marL="0" indent="0" fontAlgn="base">
              <a:buNone/>
            </a:pPr>
            <a:r>
              <a:rPr lang="en-US" sz="2400" dirty="0"/>
              <a:t>This equation shows that wealth is capitalized income.</a:t>
            </a:r>
          </a:p>
          <a:p>
            <a:pPr marL="0" indent="0" fontAlgn="base">
              <a:buNone/>
            </a:pPr>
            <a:endParaRPr lang="en-US" sz="2400" dirty="0"/>
          </a:p>
          <a:p>
            <a:pPr marL="0" indent="0">
              <a:buNone/>
            </a:pPr>
            <a:endParaRPr lang="en-IN" dirty="0"/>
          </a:p>
        </p:txBody>
      </p:sp>
    </p:spTree>
    <p:extLst>
      <p:ext uri="{BB962C8B-B14F-4D97-AF65-F5344CB8AC3E}">
        <p14:creationId xmlns:p14="http://schemas.microsoft.com/office/powerpoint/2010/main" val="1632557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20446B-2701-4089-B3BA-7AB9275BEF8F}"/>
              </a:ext>
            </a:extLst>
          </p:cNvPr>
          <p:cNvSpPr>
            <a:spLocks noGrp="1"/>
          </p:cNvSpPr>
          <p:nvPr>
            <p:ph idx="1"/>
          </p:nvPr>
        </p:nvSpPr>
        <p:spPr>
          <a:xfrm>
            <a:off x="177554" y="177553"/>
            <a:ext cx="11755514" cy="6569477"/>
          </a:xfrm>
        </p:spPr>
        <p:txBody>
          <a:bodyPr>
            <a:normAutofit fontScale="92500" lnSpcReduction="20000"/>
          </a:bodyPr>
          <a:lstStyle/>
          <a:p>
            <a:pPr marL="0" indent="0" fontAlgn="base">
              <a:buNone/>
            </a:pPr>
            <a:r>
              <a:rPr lang="en-US" sz="2400" dirty="0"/>
              <a:t>    By combining all the factors, the demand function for money may be given as  </a:t>
            </a:r>
          </a:p>
          <a:p>
            <a:pPr marL="0" indent="0" fontAlgn="base">
              <a:buNone/>
            </a:pPr>
            <a:r>
              <a:rPr lang="en-US" sz="2400" dirty="0"/>
              <a:t>               M/P = f (y, w; R</a:t>
            </a:r>
            <a:r>
              <a:rPr lang="en-US" sz="2400" baseline="-25000" dirty="0"/>
              <a:t>m</a:t>
            </a:r>
            <a:r>
              <a:rPr lang="en-US" sz="2400" dirty="0"/>
              <a:t>, R</a:t>
            </a:r>
            <a:r>
              <a:rPr lang="en-US" sz="2400" baseline="-25000" dirty="0"/>
              <a:t>b</a:t>
            </a:r>
            <a:r>
              <a:rPr lang="en-US" sz="2400" dirty="0"/>
              <a:t>, R</a:t>
            </a:r>
            <a:r>
              <a:rPr lang="en-US" sz="2400" baseline="-25000" dirty="0"/>
              <a:t>e</a:t>
            </a:r>
            <a:r>
              <a:rPr lang="en-US" sz="2400" dirty="0"/>
              <a:t>, g</a:t>
            </a:r>
            <a:r>
              <a:rPr lang="en-US" sz="2400" baseline="-25000" dirty="0"/>
              <a:t>p</a:t>
            </a:r>
            <a:r>
              <a:rPr lang="en-US" sz="2400" dirty="0"/>
              <a:t>, u)</a:t>
            </a:r>
          </a:p>
          <a:p>
            <a:pPr marL="0" indent="0" fontAlgn="base">
              <a:buNone/>
            </a:pPr>
            <a:r>
              <a:rPr lang="en-US" sz="2400" dirty="0"/>
              <a:t>   Where   M is the total stock of money demanded;</a:t>
            </a:r>
          </a:p>
          <a:p>
            <a:pPr marL="0" indent="0" fontAlgn="base">
              <a:buNone/>
            </a:pPr>
            <a:r>
              <a:rPr lang="en-US" sz="2400" dirty="0"/>
              <a:t>                P is the price level;</a:t>
            </a:r>
          </a:p>
          <a:p>
            <a:pPr marL="0" indent="0" fontAlgn="base">
              <a:buNone/>
            </a:pPr>
            <a:r>
              <a:rPr lang="en-US" sz="2400" dirty="0"/>
              <a:t>                у is the real income; </a:t>
            </a:r>
          </a:p>
          <a:p>
            <a:pPr marL="0" indent="0" fontAlgn="base">
              <a:buNone/>
            </a:pPr>
            <a:r>
              <a:rPr lang="en-US" sz="2400" dirty="0"/>
              <a:t>                w is the fraction of wealth in non-human form:</a:t>
            </a:r>
          </a:p>
          <a:p>
            <a:pPr marL="0" indent="0" fontAlgn="base">
              <a:buNone/>
            </a:pPr>
            <a:r>
              <a:rPr lang="en-US" sz="2400" dirty="0"/>
              <a:t>                R</a:t>
            </a:r>
            <a:r>
              <a:rPr lang="en-US" sz="2400" baseline="-25000" dirty="0"/>
              <a:t>m</a:t>
            </a:r>
            <a:r>
              <a:rPr lang="en-US" sz="2400" dirty="0"/>
              <a:t> is the expected nominal rate of return on money;</a:t>
            </a:r>
          </a:p>
          <a:p>
            <a:pPr marL="0" indent="0" fontAlgn="base">
              <a:buNone/>
            </a:pPr>
            <a:r>
              <a:rPr lang="en-US" sz="2400" dirty="0"/>
              <a:t>                R</a:t>
            </a:r>
            <a:r>
              <a:rPr lang="en-US" sz="2400" baseline="-25000" dirty="0"/>
              <a:t>b</a:t>
            </a:r>
            <a:r>
              <a:rPr lang="en-US" sz="2400" dirty="0"/>
              <a:t> is the expected rate of return on bonds, including expected changes    </a:t>
            </a:r>
          </a:p>
          <a:p>
            <a:pPr marL="0" indent="0" fontAlgn="base">
              <a:buNone/>
            </a:pPr>
            <a:r>
              <a:rPr lang="en-US" sz="2400" dirty="0"/>
              <a:t>                       in  their prices.</a:t>
            </a:r>
          </a:p>
          <a:p>
            <a:pPr marL="0" indent="0" fontAlgn="base">
              <a:buNone/>
            </a:pPr>
            <a:r>
              <a:rPr lang="en-US" sz="2400" dirty="0"/>
              <a:t>                R</a:t>
            </a:r>
            <a:r>
              <a:rPr lang="en-US" sz="2400" baseline="-25000" dirty="0"/>
              <a:t>e</a:t>
            </a:r>
            <a:r>
              <a:rPr lang="en-US" sz="2400" dirty="0"/>
              <a:t> is the expected nominal rate of return on equities, including</a:t>
            </a:r>
          </a:p>
          <a:p>
            <a:pPr marL="0" indent="0" fontAlgn="base">
              <a:buNone/>
            </a:pPr>
            <a:r>
              <a:rPr lang="en-US" sz="2400" dirty="0"/>
              <a:t>                      expected changes in their prices;</a:t>
            </a:r>
          </a:p>
          <a:p>
            <a:pPr marL="0" indent="0" fontAlgn="base">
              <a:buNone/>
            </a:pPr>
            <a:r>
              <a:rPr lang="en-US" sz="2400" dirty="0"/>
              <a:t>                g</a:t>
            </a:r>
            <a:r>
              <a:rPr lang="en-US" sz="2400" baseline="-25000" dirty="0"/>
              <a:t>p</a:t>
            </a:r>
            <a:r>
              <a:rPr lang="en-US" sz="2400" dirty="0"/>
              <a:t>=(1/P) (dP/dt) is the expected rate of change of prices of goods and hence the   </a:t>
            </a:r>
          </a:p>
          <a:p>
            <a:pPr marL="0" indent="0" fontAlgn="base">
              <a:buNone/>
            </a:pPr>
            <a:r>
              <a:rPr lang="en-US" sz="2400" dirty="0"/>
              <a:t>                     expected nominal rate of return on physical assets;</a:t>
            </a:r>
          </a:p>
          <a:p>
            <a:pPr marL="0" indent="0" fontAlgn="base">
              <a:buNone/>
            </a:pPr>
            <a:r>
              <a:rPr lang="en-US" sz="2400" dirty="0"/>
              <a:t>                u = stands for variables other than income that may affect the utility attached</a:t>
            </a:r>
          </a:p>
          <a:p>
            <a:pPr marL="0" indent="0" fontAlgn="base">
              <a:buNone/>
            </a:pPr>
            <a:r>
              <a:rPr lang="en-US" sz="2400" dirty="0"/>
              <a:t>                      to the services of money.</a:t>
            </a:r>
          </a:p>
          <a:p>
            <a:pPr marL="0" indent="0">
              <a:buNone/>
            </a:pPr>
            <a:r>
              <a:rPr lang="en-IN" sz="2400" dirty="0"/>
              <a:t> </a:t>
            </a:r>
          </a:p>
          <a:p>
            <a:pPr marL="0" indent="0" fontAlgn="base">
              <a:buNone/>
            </a:pPr>
            <a:endParaRPr lang="en-US" sz="2400" dirty="0"/>
          </a:p>
          <a:p>
            <a:pPr marL="0" indent="0" fontAlgn="base">
              <a:buNone/>
            </a:pPr>
            <a:endParaRPr lang="en-US" sz="2400" dirty="0"/>
          </a:p>
          <a:p>
            <a:pPr marL="0" indent="0" fontAlgn="base">
              <a:buNone/>
            </a:pPr>
            <a:endParaRPr lang="en-IN" dirty="0"/>
          </a:p>
        </p:txBody>
      </p:sp>
    </p:spTree>
    <p:extLst>
      <p:ext uri="{BB962C8B-B14F-4D97-AF65-F5344CB8AC3E}">
        <p14:creationId xmlns:p14="http://schemas.microsoft.com/office/powerpoint/2010/main" val="908203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D6D253-CD47-4B31-B8C3-6D7C8744DB2A}"/>
              </a:ext>
            </a:extLst>
          </p:cNvPr>
          <p:cNvSpPr>
            <a:spLocks noGrp="1"/>
          </p:cNvSpPr>
          <p:nvPr>
            <p:ph idx="1"/>
          </p:nvPr>
        </p:nvSpPr>
        <p:spPr>
          <a:xfrm>
            <a:off x="677334" y="239697"/>
            <a:ext cx="10987924" cy="6498454"/>
          </a:xfrm>
        </p:spPr>
        <p:txBody>
          <a:bodyPr/>
          <a:lstStyle/>
          <a:p>
            <a:pPr marL="0" indent="0" fontAlgn="base">
              <a:buNone/>
            </a:pPr>
            <a:r>
              <a:rPr lang="en-US" sz="2400" dirty="0"/>
              <a:t>     Thus, according to Friedman, a change in the stock of money brings about changes in the same direction in the price level or income or both. So long as the demand for money remains stable, a change in its supply will bring about change in the price level.</a:t>
            </a:r>
          </a:p>
          <a:p>
            <a:pPr marL="0" indent="0" fontAlgn="base">
              <a:buNone/>
            </a:pPr>
            <a:r>
              <a:rPr lang="en-US" sz="2400" dirty="0"/>
              <a:t>   </a:t>
            </a:r>
          </a:p>
          <a:p>
            <a:pPr marL="0" indent="0" fontAlgn="base">
              <a:buNone/>
            </a:pPr>
            <a:r>
              <a:rPr lang="en-US" sz="2400" dirty="0"/>
              <a:t>      </a:t>
            </a:r>
          </a:p>
          <a:p>
            <a:pPr marL="0" indent="0">
              <a:buNone/>
            </a:pPr>
            <a:endParaRPr lang="en-IN" dirty="0"/>
          </a:p>
        </p:txBody>
      </p:sp>
    </p:spTree>
    <p:extLst>
      <p:ext uri="{BB962C8B-B14F-4D97-AF65-F5344CB8AC3E}">
        <p14:creationId xmlns:p14="http://schemas.microsoft.com/office/powerpoint/2010/main" val="4150662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39CCD-9880-4836-90FF-2A4518BCDE84}"/>
              </a:ext>
            </a:extLst>
          </p:cNvPr>
          <p:cNvSpPr>
            <a:spLocks noGrp="1"/>
          </p:cNvSpPr>
          <p:nvPr>
            <p:ph idx="1"/>
          </p:nvPr>
        </p:nvSpPr>
        <p:spPr>
          <a:xfrm>
            <a:off x="0" y="0"/>
            <a:ext cx="36411279" cy="23091712"/>
          </a:xfrm>
        </p:spPr>
        <p:txBody>
          <a:bodyPr>
            <a:normAutofit/>
          </a:bodyPr>
          <a:lstStyle/>
          <a:p>
            <a:pPr marL="0" indent="0">
              <a:buNone/>
            </a:pPr>
            <a:r>
              <a:rPr lang="en-US" sz="2800" dirty="0"/>
              <a:t>     Friedman's quantity theory of money can be explained with help of </a:t>
            </a:r>
          </a:p>
          <a:p>
            <a:pPr marL="0" indent="0">
              <a:buNone/>
            </a:pPr>
            <a:r>
              <a:rPr lang="en-US" sz="2800" dirty="0"/>
              <a:t>  following diagram.</a:t>
            </a:r>
          </a:p>
          <a:p>
            <a:pPr marL="0" indent="0">
              <a:buNone/>
            </a:pPr>
            <a:endParaRPr lang="en-IN" sz="2400" dirty="0"/>
          </a:p>
        </p:txBody>
      </p:sp>
      <p:sp>
        <p:nvSpPr>
          <p:cNvPr id="4" name="Rectangle 2">
            <a:extLst>
              <a:ext uri="{FF2B5EF4-FFF2-40B4-BE49-F238E27FC236}">
                <a16:creationId xmlns:a16="http://schemas.microsoft.com/office/drawing/2014/main" id="{10C5DACF-0791-4821-BC7C-13C4A86D6D52}"/>
              </a:ext>
            </a:extLst>
          </p:cNvPr>
          <p:cNvSpPr>
            <a:spLocks noChangeArrowheads="1"/>
          </p:cNvSpPr>
          <p:nvPr/>
        </p:nvSpPr>
        <p:spPr bwMode="auto">
          <a:xfrm>
            <a:off x="-82296" y="-209999"/>
            <a:ext cx="3751051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888888"/>
                </a:solidFill>
                <a:effectLst/>
                <a:latin typeface="Georgia" panose="02040502050405020303" pitchFamily="18" charset="0"/>
              </a:rPr>
              <a:t>  </a:t>
            </a:r>
            <a:r>
              <a:rPr kumimoji="0" lang="en-US" altLang="en-US" sz="13300" b="1" i="0" u="none" strike="noStrike" cap="none" normalizeH="0" baseline="0" dirty="0">
                <a:ln>
                  <a:noFill/>
                </a:ln>
                <a:solidFill>
                  <a:srgbClr val="888888"/>
                </a:solidFill>
                <a:effectLst/>
                <a:latin typeface="Georgia" panose="02040502050405020303"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7" name="Picture 3" descr="clip_image004">
            <a:hlinkClick r:id="rId2"/>
            <a:extLst>
              <a:ext uri="{FF2B5EF4-FFF2-40B4-BE49-F238E27FC236}">
                <a16:creationId xmlns:a16="http://schemas.microsoft.com/office/drawing/2014/main" id="{07684EF8-83A4-4BAA-8E5B-388803F07B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0864" y="1609344"/>
            <a:ext cx="5986257" cy="5048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456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A3144F-E57F-4C29-A184-4C9297159290}"/>
              </a:ext>
            </a:extLst>
          </p:cNvPr>
          <p:cNvSpPr>
            <a:spLocks noGrp="1"/>
          </p:cNvSpPr>
          <p:nvPr>
            <p:ph idx="1"/>
          </p:nvPr>
        </p:nvSpPr>
        <p:spPr>
          <a:xfrm>
            <a:off x="677334" y="301841"/>
            <a:ext cx="11112212" cy="6338656"/>
          </a:xfrm>
        </p:spPr>
        <p:txBody>
          <a:bodyPr>
            <a:normAutofit/>
          </a:bodyPr>
          <a:lstStyle/>
          <a:p>
            <a:pPr marL="0" indent="0">
              <a:buNone/>
            </a:pPr>
            <a:r>
              <a:rPr lang="en-US" sz="2800" b="1" dirty="0"/>
              <a:t>Types of value of money:</a:t>
            </a:r>
          </a:p>
          <a:p>
            <a:pPr marL="0" indent="0">
              <a:buNone/>
            </a:pPr>
            <a:r>
              <a:rPr lang="en-US" sz="2800" b="1" dirty="0"/>
              <a:t>   </a:t>
            </a:r>
            <a:r>
              <a:rPr lang="en-US" sz="2800" dirty="0"/>
              <a:t>Value of money is of two types: </a:t>
            </a:r>
          </a:p>
          <a:p>
            <a:pPr marL="514350" indent="-514350">
              <a:buAutoNum type="arabicPeriod"/>
            </a:pPr>
            <a:r>
              <a:rPr lang="en-US" sz="2800" dirty="0"/>
              <a:t>Internal value of money:</a:t>
            </a:r>
          </a:p>
          <a:p>
            <a:pPr marL="0" indent="0">
              <a:buNone/>
            </a:pPr>
            <a:r>
              <a:rPr lang="en-US" sz="2800" dirty="0"/>
              <a:t>     It refers to the purchasing power of money within a country. It is value of national currency over domestic goods and services. It is based on the internal price level.</a:t>
            </a:r>
          </a:p>
          <a:p>
            <a:pPr marL="0" indent="0">
              <a:buNone/>
            </a:pPr>
            <a:r>
              <a:rPr lang="en-US" sz="2800" dirty="0"/>
              <a:t>2. External Value of money:</a:t>
            </a:r>
          </a:p>
          <a:p>
            <a:pPr marL="0" indent="0">
              <a:buNone/>
            </a:pPr>
            <a:r>
              <a:rPr lang="en-US" sz="2800" dirty="0"/>
              <a:t>     It refers to the value of money over foreign goods and services. It is the purchasing power of the national currency outside the currency. It is based on the  ‘exchange rate’ between two currencies.</a:t>
            </a:r>
            <a:endParaRPr lang="en-IN" sz="2800" dirty="0"/>
          </a:p>
        </p:txBody>
      </p:sp>
    </p:spTree>
    <p:extLst>
      <p:ext uri="{BB962C8B-B14F-4D97-AF65-F5344CB8AC3E}">
        <p14:creationId xmlns:p14="http://schemas.microsoft.com/office/powerpoint/2010/main" val="207112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DB4794-FF69-4ED7-B189-6F36184CCA2D}"/>
              </a:ext>
            </a:extLst>
          </p:cNvPr>
          <p:cNvSpPr>
            <a:spLocks noGrp="1"/>
          </p:cNvSpPr>
          <p:nvPr>
            <p:ph idx="1"/>
          </p:nvPr>
        </p:nvSpPr>
        <p:spPr>
          <a:xfrm>
            <a:off x="150921" y="337351"/>
            <a:ext cx="11549848" cy="6258758"/>
          </a:xfrm>
        </p:spPr>
        <p:txBody>
          <a:bodyPr>
            <a:normAutofit/>
          </a:bodyPr>
          <a:lstStyle/>
          <a:p>
            <a:pPr marL="0" indent="0">
              <a:buNone/>
            </a:pPr>
            <a:r>
              <a:rPr lang="en-US" sz="2400" dirty="0"/>
              <a:t>     The income (Y) is measured on the vertical axis and the demand for and  the supply of money are measured on the horizontal axis. M</a:t>
            </a:r>
            <a:r>
              <a:rPr lang="en-US" sz="2400" baseline="-25000" dirty="0"/>
              <a:t>D</a:t>
            </a:r>
            <a:r>
              <a:rPr lang="en-US" sz="2400" dirty="0"/>
              <a:t> is the demand for money curve which varies with income. MS is the money supply curve which is perfectly inelastic to changes in income. The two curves intersect at E and determine the equilibrium income OY. </a:t>
            </a:r>
          </a:p>
          <a:p>
            <a:pPr marL="0" indent="0">
              <a:buNone/>
            </a:pPr>
            <a:r>
              <a:rPr lang="en-US" sz="2400" dirty="0"/>
              <a:t>    If the money supply rises, the MS curve shifts to the right to M</a:t>
            </a:r>
            <a:r>
              <a:rPr lang="en-US" sz="2400" baseline="-25000" dirty="0"/>
              <a:t>1</a:t>
            </a:r>
            <a:r>
              <a:rPr lang="en-US" sz="2400" dirty="0"/>
              <a:t>S</a:t>
            </a:r>
            <a:r>
              <a:rPr lang="en-US" sz="2400" baseline="-25000" dirty="0"/>
              <a:t>1</a:t>
            </a:r>
            <a:r>
              <a:rPr lang="en-US" sz="2400" dirty="0"/>
              <a:t>. As a result, the money supply is greater than the demand for money which raises total expenditure until new equilibrium is established at E</a:t>
            </a:r>
            <a:r>
              <a:rPr lang="en-US" sz="2400" baseline="-25000" dirty="0"/>
              <a:t>1</a:t>
            </a:r>
            <a:r>
              <a:rPr lang="en-US" sz="2400" dirty="0"/>
              <a:t> between M</a:t>
            </a:r>
            <a:r>
              <a:rPr lang="en-US" sz="2400" baseline="-25000" dirty="0"/>
              <a:t>D</a:t>
            </a:r>
            <a:r>
              <a:rPr lang="en-US" sz="2400" dirty="0"/>
              <a:t> and M</a:t>
            </a:r>
            <a:r>
              <a:rPr lang="en-US" sz="2400" baseline="-25000" dirty="0"/>
              <a:t>1</a:t>
            </a:r>
            <a:r>
              <a:rPr lang="en-US" sz="2400" dirty="0"/>
              <a:t>S</a:t>
            </a:r>
            <a:r>
              <a:rPr lang="en-US" sz="2400" baseline="-25000" dirty="0"/>
              <a:t>1</a:t>
            </a:r>
            <a:r>
              <a:rPr lang="en-US" sz="2400" dirty="0"/>
              <a:t>, curves. The income rises to OY</a:t>
            </a:r>
            <a:r>
              <a:rPr lang="en-US" sz="2400" baseline="-25000" dirty="0"/>
              <a:t>1</a:t>
            </a:r>
            <a:r>
              <a:rPr lang="en-US" sz="2400" dirty="0"/>
              <a:t>.</a:t>
            </a:r>
          </a:p>
          <a:p>
            <a:pPr marL="0" indent="0">
              <a:buNone/>
            </a:pPr>
            <a:r>
              <a:rPr lang="en-US" sz="2400" dirty="0"/>
              <a:t>       Thus, Friedman presents the quantity theory as  the demand for money is assumed to depend on asset prices or relative returns and wealth or income. </a:t>
            </a:r>
          </a:p>
          <a:p>
            <a:pPr marL="0" indent="0">
              <a:buNone/>
            </a:pPr>
            <a:r>
              <a:rPr lang="en-US" sz="2400" dirty="0"/>
              <a:t>   He observed that the demand function  for money is stable and hence any change in the supply of money will affects the level of economic activity.</a:t>
            </a:r>
            <a:endParaRPr lang="en-IN" sz="2400" dirty="0"/>
          </a:p>
        </p:txBody>
      </p:sp>
    </p:spTree>
    <p:extLst>
      <p:ext uri="{BB962C8B-B14F-4D97-AF65-F5344CB8AC3E}">
        <p14:creationId xmlns:p14="http://schemas.microsoft.com/office/powerpoint/2010/main" val="1046363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A825F4-D978-4B99-9905-73D392651AB1}"/>
              </a:ext>
            </a:extLst>
          </p:cNvPr>
          <p:cNvSpPr>
            <a:spLocks noGrp="1"/>
          </p:cNvSpPr>
          <p:nvPr>
            <p:ph idx="1"/>
          </p:nvPr>
        </p:nvSpPr>
        <p:spPr>
          <a:xfrm>
            <a:off x="677333" y="355107"/>
            <a:ext cx="11165479" cy="6303145"/>
          </a:xfrm>
        </p:spPr>
        <p:txBody>
          <a:bodyPr/>
          <a:lstStyle/>
          <a:p>
            <a:pPr marL="0" indent="0" fontAlgn="base">
              <a:buNone/>
            </a:pPr>
            <a:r>
              <a:rPr lang="en-US" sz="2800" b="1" dirty="0"/>
              <a:t>      Criticisms:</a:t>
            </a:r>
            <a:endParaRPr lang="en-US" sz="2800" dirty="0"/>
          </a:p>
          <a:p>
            <a:pPr marL="0" indent="0" fontAlgn="base">
              <a:buNone/>
            </a:pPr>
            <a:r>
              <a:rPr lang="en-US" sz="2400" b="1" dirty="0"/>
              <a:t>1. Very Broad Definition of Money:</a:t>
            </a:r>
          </a:p>
          <a:p>
            <a:pPr marL="0" lvl="0" indent="0" defTabSz="914400" eaLnBrk="0" fontAlgn="base" hangingPunct="0">
              <a:spcBef>
                <a:spcPct val="0"/>
              </a:spcBef>
              <a:spcAft>
                <a:spcPct val="0"/>
              </a:spcAft>
              <a:buClrTx/>
              <a:buSzTx/>
              <a:buNone/>
            </a:pPr>
            <a:r>
              <a:rPr lang="en-US" sz="2400" dirty="0"/>
              <a:t>    Friedman has been criticized for using the broad definition of money which not only includes currency and demand deposits (М</a:t>
            </a:r>
            <a:r>
              <a:rPr lang="en-US" sz="2400" baseline="-25000" dirty="0"/>
              <a:t>1</a:t>
            </a:r>
            <a:r>
              <a:rPr lang="en-US" sz="2400" dirty="0"/>
              <a:t>) but also time deposits with commercial banks (M</a:t>
            </a:r>
            <a:r>
              <a:rPr lang="en-US" sz="2400" baseline="-25000" dirty="0"/>
              <a:t>2</a:t>
            </a:r>
            <a:r>
              <a:rPr lang="en-US" sz="2400" dirty="0"/>
              <a:t>).</a:t>
            </a:r>
          </a:p>
          <a:p>
            <a:pPr marL="0" lvl="0" indent="0" defTabSz="914400" eaLnBrk="0" fontAlgn="base" hangingPunct="0">
              <a:spcBef>
                <a:spcPct val="0"/>
              </a:spcBef>
              <a:spcAft>
                <a:spcPct val="0"/>
              </a:spcAft>
              <a:buClrTx/>
              <a:buSzTx/>
              <a:buNone/>
            </a:pPr>
            <a:r>
              <a:rPr lang="en-US" altLang="en-US" sz="2400" b="1" dirty="0">
                <a:solidFill>
                  <a:srgbClr val="000000"/>
                </a:solidFill>
              </a:rPr>
              <a:t> 2. Money not a Luxury Good:</a:t>
            </a:r>
          </a:p>
          <a:p>
            <a:pPr marL="0" lvl="0" indent="0" defTabSz="914400" eaLnBrk="0" fontAlgn="base" hangingPunct="0">
              <a:spcBef>
                <a:spcPct val="0"/>
              </a:spcBef>
              <a:spcAft>
                <a:spcPct val="0"/>
              </a:spcAft>
              <a:buClrTx/>
              <a:buSzTx/>
              <a:buNone/>
            </a:pPr>
            <a:r>
              <a:rPr lang="en-US" altLang="en-US" sz="2400" dirty="0">
                <a:solidFill>
                  <a:schemeClr val="tx1"/>
                </a:solidFill>
              </a:rPr>
              <a:t>   </a:t>
            </a:r>
            <a:r>
              <a:rPr lang="en-US" altLang="en-US" sz="2400" dirty="0">
                <a:solidFill>
                  <a:srgbClr val="424142"/>
                </a:solidFill>
              </a:rPr>
              <a:t> Friedman regards money as a luxury good because of the inclusion of time deposits in money.  But no such ‘luxury effect’ has been found in many other economies.</a:t>
            </a:r>
            <a:endParaRPr lang="en-US" altLang="en-US" sz="2400" b="1" dirty="0">
              <a:solidFill>
                <a:srgbClr val="000000"/>
              </a:solidFill>
            </a:endParaRPr>
          </a:p>
          <a:p>
            <a:pPr marL="0" lvl="0" indent="0" defTabSz="914400" eaLnBrk="0" fontAlgn="base" hangingPunct="0">
              <a:spcBef>
                <a:spcPct val="0"/>
              </a:spcBef>
              <a:spcAft>
                <a:spcPct val="0"/>
              </a:spcAft>
              <a:buClrTx/>
              <a:buSzTx/>
              <a:buNone/>
            </a:pPr>
            <a:r>
              <a:rPr lang="en-US" altLang="en-US" sz="2400" b="1" dirty="0">
                <a:solidFill>
                  <a:srgbClr val="000000"/>
                </a:solidFill>
              </a:rPr>
              <a:t>3. More Importance to Wealth Variables:</a:t>
            </a:r>
          </a:p>
          <a:p>
            <a:pPr marL="0" lvl="0" indent="0" defTabSz="914400" eaLnBrk="0" fontAlgn="base" hangingPunct="0">
              <a:spcBef>
                <a:spcPct val="0"/>
              </a:spcBef>
              <a:spcAft>
                <a:spcPct val="0"/>
              </a:spcAft>
              <a:buClrTx/>
              <a:buSzTx/>
              <a:buNone/>
            </a:pPr>
            <a:r>
              <a:rPr lang="en-US" altLang="en-US" sz="2400" dirty="0">
                <a:solidFill>
                  <a:srgbClr val="424142"/>
                </a:solidFill>
              </a:rPr>
              <a:t>     In Friedman’s demand for money function, wealth variables are preferable to income and the operation of wealth and income variables simultaneously does not seem to be justified. As pointed out by Johnson, income is the return on wealth, and wealth is the present value of income. </a:t>
            </a:r>
          </a:p>
          <a:p>
            <a:pPr marL="0" indent="0" fontAlgn="base">
              <a:buNone/>
            </a:pPr>
            <a:r>
              <a:rPr lang="en-US" sz="2400" dirty="0"/>
              <a:t> </a:t>
            </a:r>
          </a:p>
          <a:p>
            <a:pPr fontAlgn="base"/>
            <a:endParaRPr lang="en-US" sz="2400" dirty="0"/>
          </a:p>
          <a:p>
            <a:pPr marL="0" indent="0">
              <a:buNone/>
            </a:pPr>
            <a:endParaRPr lang="en-IN" dirty="0"/>
          </a:p>
        </p:txBody>
      </p:sp>
    </p:spTree>
    <p:extLst>
      <p:ext uri="{BB962C8B-B14F-4D97-AF65-F5344CB8AC3E}">
        <p14:creationId xmlns:p14="http://schemas.microsoft.com/office/powerpoint/2010/main" val="4130486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067DAD-0CB1-408D-B71C-9193DF11DEAD}"/>
              </a:ext>
            </a:extLst>
          </p:cNvPr>
          <p:cNvSpPr>
            <a:spLocks noGrp="1"/>
          </p:cNvSpPr>
          <p:nvPr>
            <p:ph idx="1"/>
          </p:nvPr>
        </p:nvSpPr>
        <p:spPr>
          <a:xfrm>
            <a:off x="677334" y="177553"/>
            <a:ext cx="11307520" cy="6560598"/>
          </a:xfrm>
        </p:spPr>
        <p:txBody>
          <a:bodyPr>
            <a:normAutofit fontScale="92500" lnSpcReduction="10000"/>
          </a:bodyPr>
          <a:lstStyle/>
          <a:p>
            <a:pPr marL="0" indent="0" fontAlgn="base">
              <a:buNone/>
            </a:pPr>
            <a:r>
              <a:rPr lang="en-US" sz="2400" b="1" dirty="0"/>
              <a:t>4. Money Supply not Exogenous:</a:t>
            </a:r>
          </a:p>
          <a:p>
            <a:pPr marL="0" indent="0" fontAlgn="base">
              <a:buNone/>
            </a:pPr>
            <a:r>
              <a:rPr lang="en-US" sz="2400" dirty="0"/>
              <a:t>    Friedman takes the supply of money to be unstable. The supply of money is varied by the monetary authorities in an exogenous manner in Friedman’s system. But it is endogenous.</a:t>
            </a:r>
          </a:p>
          <a:p>
            <a:pPr marL="0" indent="0" fontAlgn="base">
              <a:buNone/>
            </a:pPr>
            <a:r>
              <a:rPr lang="en-US" sz="2400" b="1" dirty="0"/>
              <a:t>5. Ignores the Effect of Other Variables on Money Supply:</a:t>
            </a:r>
          </a:p>
          <a:p>
            <a:pPr marL="0" indent="0" fontAlgn="base">
              <a:buNone/>
            </a:pPr>
            <a:r>
              <a:rPr lang="en-US" sz="2400" dirty="0"/>
              <a:t>   Friedman also ignores the effect of prices, output or interest rates on the money supply. But there is considerable empirical evidence that the money supply can be expressed as a function of the above variables.</a:t>
            </a:r>
          </a:p>
          <a:p>
            <a:pPr marL="0" indent="0" fontAlgn="base">
              <a:buNone/>
            </a:pPr>
            <a:r>
              <a:rPr lang="en-US" sz="2400" b="1" dirty="0"/>
              <a:t> 6. Does not consider Time Factor:</a:t>
            </a:r>
          </a:p>
          <a:p>
            <a:pPr marL="0" indent="0" fontAlgn="base">
              <a:buNone/>
            </a:pPr>
            <a:r>
              <a:rPr lang="en-US" sz="2400" dirty="0"/>
              <a:t>   Friedman does not tell about the timing and speed of adjustment or the length of time to which his theory applies.</a:t>
            </a:r>
          </a:p>
          <a:p>
            <a:pPr marL="0" indent="0" fontAlgn="base">
              <a:buNone/>
            </a:pPr>
            <a:r>
              <a:rPr lang="en-US" sz="2400" b="1" dirty="0"/>
              <a:t>7. No Positive Correlation between Money Supply and Money GNP:</a:t>
            </a:r>
          </a:p>
          <a:p>
            <a:pPr marL="0" indent="0" fontAlgn="base">
              <a:buNone/>
            </a:pPr>
            <a:r>
              <a:rPr lang="en-US" sz="2400" dirty="0"/>
              <a:t>   Money supply and money GNP have been found to be positively correlated in Friedman’s findings. But, according to Kaldor, in Britain the best correlation is to be found between the quarterly variations in the amount of cash held in the form of notes and coins by the public and corresponding variations in personal consumption at market prices, and not between money supply and the GNP.</a:t>
            </a:r>
          </a:p>
          <a:p>
            <a:pPr marL="0" indent="0" fontAlgn="base">
              <a:buNone/>
            </a:pPr>
            <a:endParaRPr lang="en-US" sz="2400" dirty="0"/>
          </a:p>
          <a:p>
            <a:pPr marL="0" indent="0">
              <a:buNone/>
            </a:pPr>
            <a:endParaRPr lang="en-IN" dirty="0"/>
          </a:p>
        </p:txBody>
      </p:sp>
    </p:spTree>
    <p:extLst>
      <p:ext uri="{BB962C8B-B14F-4D97-AF65-F5344CB8AC3E}">
        <p14:creationId xmlns:p14="http://schemas.microsoft.com/office/powerpoint/2010/main" val="1906876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D24530-3B36-42E6-8E39-21CC25497749}"/>
              </a:ext>
            </a:extLst>
          </p:cNvPr>
          <p:cNvSpPr>
            <a:spLocks noGrp="1"/>
          </p:cNvSpPr>
          <p:nvPr>
            <p:ph idx="1"/>
          </p:nvPr>
        </p:nvSpPr>
        <p:spPr>
          <a:xfrm>
            <a:off x="115410" y="204187"/>
            <a:ext cx="11816178" cy="6533964"/>
          </a:xfrm>
        </p:spPr>
        <p:txBody>
          <a:bodyPr>
            <a:normAutofit/>
          </a:bodyPr>
          <a:lstStyle/>
          <a:p>
            <a:pPr marL="0" indent="0" algn="ctr">
              <a:buNone/>
            </a:pPr>
            <a:r>
              <a:rPr lang="en-IN" sz="2800" b="1" dirty="0"/>
              <a:t>Index Numbers:</a:t>
            </a:r>
          </a:p>
          <a:p>
            <a:pPr marL="0" indent="0">
              <a:buNone/>
            </a:pPr>
            <a:r>
              <a:rPr lang="en-IN" sz="2800" dirty="0"/>
              <a:t>   </a:t>
            </a:r>
            <a:r>
              <a:rPr lang="en-IN" sz="2400" dirty="0"/>
              <a:t>An index number is a statistical device to measure the changes in the value of money over a period of time.</a:t>
            </a:r>
          </a:p>
          <a:p>
            <a:pPr marL="0" indent="0">
              <a:buNone/>
            </a:pPr>
            <a:r>
              <a:rPr lang="en-IN" sz="2400" dirty="0"/>
              <a:t>  It can be defined as statistical measure with a purpose of showing average changes in one or more related variables between two periods of time ( 2015 and 2020 ) or two places or countries.</a:t>
            </a:r>
          </a:p>
          <a:p>
            <a:pPr marL="0" indent="0">
              <a:buNone/>
            </a:pPr>
            <a:r>
              <a:rPr lang="en-IN" sz="2400" dirty="0"/>
              <a:t>   According to Spiegel, “An index number is a statistical measure designed to show changes in a variable or a group of related variables with respect to time, geographical location or other characteristics.”</a:t>
            </a:r>
          </a:p>
          <a:p>
            <a:pPr marL="0" indent="0">
              <a:buNone/>
            </a:pPr>
            <a:r>
              <a:rPr lang="en-IN" sz="2400" b="1" dirty="0"/>
              <a:t> </a:t>
            </a:r>
            <a:r>
              <a:rPr lang="en-IN" sz="2400" dirty="0"/>
              <a:t>According to </a:t>
            </a:r>
            <a:r>
              <a:rPr lang="en-IN" sz="2400" b="1" dirty="0"/>
              <a:t>Croxton and Cowdon:</a:t>
            </a:r>
            <a:r>
              <a:rPr lang="en-IN" sz="2400" dirty="0"/>
              <a:t>“Index number are devices for measuring differences in the magnitude of a phenomenon are measured  from time to time or from place to place.”</a:t>
            </a:r>
          </a:p>
        </p:txBody>
      </p:sp>
    </p:spTree>
    <p:extLst>
      <p:ext uri="{BB962C8B-B14F-4D97-AF65-F5344CB8AC3E}">
        <p14:creationId xmlns:p14="http://schemas.microsoft.com/office/powerpoint/2010/main" val="2804277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B518D9-00F5-4F46-BE0B-F933701E5770}"/>
              </a:ext>
            </a:extLst>
          </p:cNvPr>
          <p:cNvSpPr>
            <a:spLocks noGrp="1"/>
          </p:cNvSpPr>
          <p:nvPr>
            <p:ph idx="1"/>
          </p:nvPr>
        </p:nvSpPr>
        <p:spPr>
          <a:xfrm>
            <a:off x="88776" y="97654"/>
            <a:ext cx="12103223" cy="6631619"/>
          </a:xfrm>
        </p:spPr>
        <p:txBody>
          <a:bodyPr>
            <a:normAutofit fontScale="92500" lnSpcReduction="10000"/>
          </a:bodyPr>
          <a:lstStyle/>
          <a:p>
            <a:pPr marL="0" indent="0">
              <a:buNone/>
            </a:pPr>
            <a:r>
              <a:rPr lang="en-IN" sz="2400" b="1" dirty="0"/>
              <a:t>Types Of Index numbers:</a:t>
            </a:r>
          </a:p>
          <a:p>
            <a:pPr marL="0" indent="0">
              <a:buNone/>
            </a:pPr>
            <a:r>
              <a:rPr lang="en-IN" sz="2400" b="1" dirty="0"/>
              <a:t>1. Price Index number:</a:t>
            </a:r>
          </a:p>
          <a:p>
            <a:pPr marL="0" indent="0">
              <a:buNone/>
            </a:pPr>
            <a:r>
              <a:rPr lang="en-IN" sz="2400" dirty="0"/>
              <a:t>      Price index number is an index number which compares the prices for group of commodities at a certain period or at a location with prices of base period. Price index is used to measure the value of money. Price index may be</a:t>
            </a:r>
          </a:p>
          <a:p>
            <a:pPr marL="0" indent="0">
              <a:buNone/>
            </a:pPr>
            <a:r>
              <a:rPr lang="en-IN" sz="2400" b="1" dirty="0"/>
              <a:t>i. Wholesale Price Index Number:</a:t>
            </a:r>
          </a:p>
          <a:p>
            <a:pPr marL="0" indent="0">
              <a:buNone/>
            </a:pPr>
            <a:r>
              <a:rPr lang="en-IN" sz="2400" dirty="0"/>
              <a:t>   Wholesale price index number are constructed on basis of the wholesale price of certain selected commodities. These commodities are traded in wholesale markets. The commodities included are raw-materials, foodstuffs, semi-finished goods and manufacturers. </a:t>
            </a:r>
          </a:p>
          <a:p>
            <a:pPr marL="0" indent="0">
              <a:buNone/>
            </a:pPr>
            <a:r>
              <a:rPr lang="en-IN" sz="2400" b="1" dirty="0"/>
              <a:t>ii. Retail Price Index Number:</a:t>
            </a:r>
          </a:p>
          <a:p>
            <a:pPr marL="0" indent="0">
              <a:buNone/>
            </a:pPr>
            <a:r>
              <a:rPr lang="en-IN" sz="2400" dirty="0"/>
              <a:t>   Retail Prices Index Number are constructed on basis of retail prices of final consumption goods. These commodities are traded in retail market. These index number will measure the purchasing power of money to the final consumer.</a:t>
            </a:r>
          </a:p>
          <a:p>
            <a:pPr marL="0" indent="0">
              <a:buNone/>
            </a:pPr>
            <a:r>
              <a:rPr lang="en-IN" sz="2400" dirty="0"/>
              <a:t> </a:t>
            </a:r>
            <a:r>
              <a:rPr lang="en-IN" sz="2400" b="1" dirty="0"/>
              <a:t>iii. Cost of Living Index Number:</a:t>
            </a:r>
          </a:p>
          <a:p>
            <a:pPr marL="0" indent="0">
              <a:buNone/>
            </a:pPr>
            <a:r>
              <a:rPr lang="en-IN" sz="2400" dirty="0"/>
              <a:t>     This index number takes into account the prices of important commodities which are consumed by common people. The different prices used are retail prices. This index number may be constructed to measure changes in the cost of living of the different sections of society like working class, different income groups, etc.</a:t>
            </a:r>
          </a:p>
          <a:p>
            <a:pPr marL="0" indent="0">
              <a:buNone/>
            </a:pPr>
            <a:endParaRPr lang="en-IN" sz="2400" dirty="0"/>
          </a:p>
          <a:p>
            <a:pPr marL="0" indent="0">
              <a:buNone/>
            </a:pPr>
            <a:endParaRPr lang="en-IN" sz="2400" dirty="0"/>
          </a:p>
        </p:txBody>
      </p:sp>
    </p:spTree>
    <p:extLst>
      <p:ext uri="{BB962C8B-B14F-4D97-AF65-F5344CB8AC3E}">
        <p14:creationId xmlns:p14="http://schemas.microsoft.com/office/powerpoint/2010/main" val="3670069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9992C6-59C7-471B-A804-EE5838BA20CD}"/>
              </a:ext>
            </a:extLst>
          </p:cNvPr>
          <p:cNvSpPr>
            <a:spLocks noGrp="1"/>
          </p:cNvSpPr>
          <p:nvPr>
            <p:ph idx="1"/>
          </p:nvPr>
        </p:nvSpPr>
        <p:spPr>
          <a:xfrm>
            <a:off x="115410" y="142043"/>
            <a:ext cx="11931587" cy="6715957"/>
          </a:xfrm>
        </p:spPr>
        <p:txBody>
          <a:bodyPr>
            <a:normAutofit lnSpcReduction="10000"/>
          </a:bodyPr>
          <a:lstStyle/>
          <a:p>
            <a:pPr marL="0" indent="0">
              <a:buNone/>
            </a:pPr>
            <a:r>
              <a:rPr lang="en-IN" sz="2400" b="1" dirty="0"/>
              <a:t>2. Quantity Index Number:</a:t>
            </a:r>
          </a:p>
          <a:p>
            <a:pPr marL="0" indent="0">
              <a:buNone/>
            </a:pPr>
            <a:r>
              <a:rPr lang="en-IN" sz="2400" b="1" dirty="0"/>
              <a:t>    </a:t>
            </a:r>
            <a:r>
              <a:rPr lang="en-IN" sz="2400" dirty="0"/>
              <a:t>It  studies the changes in the volume of goods produced or consumed. They are useful to study the changes in output in different sectors of the economy. It includes,</a:t>
            </a:r>
          </a:p>
          <a:p>
            <a:pPr marL="457200" indent="-457200">
              <a:buAutoNum type="alphaLcPeriod"/>
            </a:pPr>
            <a:r>
              <a:rPr lang="en-IN" sz="2400" b="1" dirty="0"/>
              <a:t>Agricultural Index Number:</a:t>
            </a:r>
          </a:p>
          <a:p>
            <a:pPr marL="0" indent="0">
              <a:buNone/>
            </a:pPr>
            <a:r>
              <a:rPr lang="en-IN" sz="2400" dirty="0"/>
              <a:t>      They are constructed to measure changes in the production of agricultural commodities between different points of time. They are used for agricultural planning and cost price regulations, etc.</a:t>
            </a:r>
          </a:p>
          <a:p>
            <a:pPr marL="0" indent="0">
              <a:buNone/>
            </a:pPr>
            <a:r>
              <a:rPr lang="en-IN" sz="2400" b="1" dirty="0"/>
              <a:t>b. Industrial Index Number:</a:t>
            </a:r>
          </a:p>
          <a:p>
            <a:pPr marL="0" indent="0">
              <a:buNone/>
            </a:pPr>
            <a:r>
              <a:rPr lang="en-IN" sz="2400" dirty="0"/>
              <a:t>     It refers to the index numbers measuring changes in the value of industrial production at different points of time.</a:t>
            </a:r>
          </a:p>
          <a:p>
            <a:pPr marL="0" indent="0">
              <a:buNone/>
            </a:pPr>
            <a:r>
              <a:rPr lang="en-IN" sz="2400" b="1" dirty="0"/>
              <a:t>c. International Index Number:</a:t>
            </a:r>
          </a:p>
          <a:p>
            <a:pPr marL="0" indent="0">
              <a:buNone/>
            </a:pPr>
            <a:r>
              <a:rPr lang="en-IN" sz="2400" dirty="0"/>
              <a:t>     These index number measures the changes in the prices of goods traded among the different countries. These can be prepared separately for imports and exports.</a:t>
            </a:r>
          </a:p>
          <a:p>
            <a:pPr marL="0" indent="0">
              <a:buNone/>
            </a:pPr>
            <a:r>
              <a:rPr lang="en-IN" sz="2400" b="1" dirty="0"/>
              <a:t>d.  Trade Index Number:</a:t>
            </a:r>
          </a:p>
          <a:p>
            <a:pPr marL="457200" indent="-457200">
              <a:buAutoNum type="alphaLcPeriod" startAt="4"/>
            </a:pPr>
            <a:r>
              <a:rPr lang="en-IN" sz="2400" dirty="0"/>
              <a:t> These are helpful in measuring the relative changes in the trade and commercial activities. </a:t>
            </a:r>
          </a:p>
          <a:p>
            <a:pPr marL="0" indent="0">
              <a:buNone/>
            </a:pPr>
            <a:endParaRPr lang="en-IN" sz="2400" dirty="0"/>
          </a:p>
        </p:txBody>
      </p:sp>
    </p:spTree>
    <p:extLst>
      <p:ext uri="{BB962C8B-B14F-4D97-AF65-F5344CB8AC3E}">
        <p14:creationId xmlns:p14="http://schemas.microsoft.com/office/powerpoint/2010/main" val="2999218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B518D9-00F5-4F46-BE0B-F933701E5770}"/>
              </a:ext>
            </a:extLst>
          </p:cNvPr>
          <p:cNvSpPr>
            <a:spLocks noGrp="1"/>
          </p:cNvSpPr>
          <p:nvPr>
            <p:ph idx="1"/>
          </p:nvPr>
        </p:nvSpPr>
        <p:spPr>
          <a:xfrm>
            <a:off x="0" y="0"/>
            <a:ext cx="11656381" cy="6642716"/>
          </a:xfrm>
        </p:spPr>
        <p:txBody>
          <a:bodyPr>
            <a:normAutofit/>
          </a:bodyPr>
          <a:lstStyle/>
          <a:p>
            <a:pPr marL="457200" indent="-457200">
              <a:buAutoNum type="alphaLcPeriod" startAt="5"/>
            </a:pPr>
            <a:r>
              <a:rPr lang="en-IN" sz="2400" b="1" dirty="0"/>
              <a:t>Investment index number</a:t>
            </a:r>
          </a:p>
          <a:p>
            <a:pPr marL="0" indent="0">
              <a:buNone/>
            </a:pPr>
            <a:r>
              <a:rPr lang="en-IN" sz="2400" b="1" dirty="0"/>
              <a:t>      </a:t>
            </a:r>
            <a:r>
              <a:rPr lang="en-IN" sz="2400" dirty="0"/>
              <a:t>This index number are used to measure the trends in the level of investment of the country. It also used to measure the trends in the prices of securities in the financial market.</a:t>
            </a:r>
          </a:p>
          <a:p>
            <a:pPr marL="457200" indent="-457200">
              <a:buAutoNum type="arabicPeriod" startAt="3"/>
            </a:pPr>
            <a:endParaRPr lang="en-IN" sz="2400" b="1" dirty="0"/>
          </a:p>
          <a:p>
            <a:pPr marL="457200" indent="-457200">
              <a:buAutoNum type="arabicPeriod" startAt="3"/>
            </a:pPr>
            <a:r>
              <a:rPr lang="en-IN" sz="2400" b="1" dirty="0"/>
              <a:t>Value Index Number:</a:t>
            </a:r>
          </a:p>
          <a:p>
            <a:pPr marL="0" indent="0">
              <a:buNone/>
            </a:pPr>
            <a:r>
              <a:rPr lang="en-IN" sz="2400" dirty="0"/>
              <a:t>      These index number compare the total value of a certain period with the total value of the base period. In this index number both prices and quantities are taken into consideration.</a:t>
            </a:r>
          </a:p>
          <a:p>
            <a:pPr marL="0" indent="0">
              <a:buNone/>
            </a:pPr>
            <a:endParaRPr lang="en-IN" sz="2400" dirty="0"/>
          </a:p>
        </p:txBody>
      </p:sp>
    </p:spTree>
    <p:extLst>
      <p:ext uri="{BB962C8B-B14F-4D97-AF65-F5344CB8AC3E}">
        <p14:creationId xmlns:p14="http://schemas.microsoft.com/office/powerpoint/2010/main" val="3791333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23B08-4BCA-49D6-B83C-397DE561B4AF}"/>
              </a:ext>
            </a:extLst>
          </p:cNvPr>
          <p:cNvSpPr>
            <a:spLocks noGrp="1"/>
          </p:cNvSpPr>
          <p:nvPr>
            <p:ph idx="1"/>
          </p:nvPr>
        </p:nvSpPr>
        <p:spPr>
          <a:xfrm>
            <a:off x="275208" y="177553"/>
            <a:ext cx="11603114" cy="6436311"/>
          </a:xfrm>
        </p:spPr>
        <p:txBody>
          <a:bodyPr/>
          <a:lstStyle/>
          <a:p>
            <a:pPr marL="0" indent="0">
              <a:buNone/>
            </a:pPr>
            <a:r>
              <a:rPr lang="en-IN" sz="2800" b="1" dirty="0"/>
              <a:t>Steps followed in the construction of price index numbers:</a:t>
            </a:r>
          </a:p>
          <a:p>
            <a:pPr marL="514350" indent="-514350">
              <a:buAutoNum type="arabicPeriod"/>
            </a:pPr>
            <a:r>
              <a:rPr lang="en-IN" sz="2400" b="1" dirty="0"/>
              <a:t>The purpose of Index Number:</a:t>
            </a:r>
          </a:p>
          <a:p>
            <a:pPr marL="0" indent="0">
              <a:buNone/>
            </a:pPr>
            <a:r>
              <a:rPr lang="en-IN" sz="2400" dirty="0"/>
              <a:t>     The purpose for which the index numbers are to be constructed must be clearly defined. Since there are many types of index numbers, every index number is of limited and particular use.</a:t>
            </a:r>
          </a:p>
          <a:p>
            <a:pPr marL="0" indent="0">
              <a:buNone/>
            </a:pPr>
            <a:r>
              <a:rPr lang="en-IN" sz="2400" dirty="0"/>
              <a:t>     Decisions regarding choice of commodities, selection of base period, collection data  etc, very  much depends upon the purpose of an index number.</a:t>
            </a:r>
          </a:p>
          <a:p>
            <a:pPr marL="457200" indent="-457200">
              <a:buAutoNum type="arabicPeriod" startAt="2"/>
            </a:pPr>
            <a:r>
              <a:rPr lang="en-IN" sz="2400" b="1" dirty="0"/>
              <a:t>Selection of Base period:  </a:t>
            </a:r>
          </a:p>
          <a:p>
            <a:pPr marL="0" indent="0">
              <a:buNone/>
            </a:pPr>
            <a:r>
              <a:rPr lang="en-IN" sz="2400" dirty="0"/>
              <a:t>    Base year is a year in the past with which current period price level is to be compared. The base  may be a year, a month or even a day.</a:t>
            </a:r>
          </a:p>
          <a:p>
            <a:pPr marL="0" indent="0">
              <a:buNone/>
            </a:pPr>
            <a:r>
              <a:rPr lang="en-IN" sz="2400" dirty="0"/>
              <a:t>   While selecting base year two conditions should be taken into account. They are,</a:t>
            </a:r>
          </a:p>
          <a:p>
            <a:pPr marL="0" indent="0">
              <a:buNone/>
            </a:pPr>
            <a:r>
              <a:rPr lang="en-IN" sz="2400" dirty="0"/>
              <a:t>a.  Base year should be a normal year. Abnormal events like flood, drought, earthquake etc should not taken place in the base year. </a:t>
            </a:r>
          </a:p>
        </p:txBody>
      </p:sp>
    </p:spTree>
    <p:extLst>
      <p:ext uri="{BB962C8B-B14F-4D97-AF65-F5344CB8AC3E}">
        <p14:creationId xmlns:p14="http://schemas.microsoft.com/office/powerpoint/2010/main" val="14787321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A245D33-16D0-4DAA-A12C-1DDA6D1CBB15}"/>
              </a:ext>
            </a:extLst>
          </p:cNvPr>
          <p:cNvPicPr>
            <a:picLocks noGrp="1" noChangeAspect="1"/>
          </p:cNvPicPr>
          <p:nvPr>
            <p:ph idx="1"/>
          </p:nvPr>
        </p:nvPicPr>
        <p:blipFill>
          <a:blip r:embed="rId2"/>
          <a:stretch>
            <a:fillRect/>
          </a:stretch>
        </p:blipFill>
        <p:spPr>
          <a:xfrm>
            <a:off x="1961965" y="1826315"/>
            <a:ext cx="8839901" cy="3615698"/>
          </a:xfrm>
        </p:spPr>
      </p:pic>
    </p:spTree>
    <p:extLst>
      <p:ext uri="{BB962C8B-B14F-4D97-AF65-F5344CB8AC3E}">
        <p14:creationId xmlns:p14="http://schemas.microsoft.com/office/powerpoint/2010/main" val="2897318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11DD688-AABD-4A7B-83F7-454BD686AA1F}"/>
              </a:ext>
            </a:extLst>
          </p:cNvPr>
          <p:cNvPicPr>
            <a:picLocks noGrp="1" noChangeAspect="1"/>
          </p:cNvPicPr>
          <p:nvPr>
            <p:ph idx="1"/>
          </p:nvPr>
        </p:nvPicPr>
        <p:blipFill>
          <a:blip r:embed="rId2"/>
          <a:stretch>
            <a:fillRect/>
          </a:stretch>
        </p:blipFill>
        <p:spPr>
          <a:xfrm>
            <a:off x="301840" y="985421"/>
            <a:ext cx="11310151" cy="5415379"/>
          </a:xfrm>
        </p:spPr>
      </p:pic>
    </p:spTree>
    <p:extLst>
      <p:ext uri="{BB962C8B-B14F-4D97-AF65-F5344CB8AC3E}">
        <p14:creationId xmlns:p14="http://schemas.microsoft.com/office/powerpoint/2010/main" val="367013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5DF632-2D46-4101-80AF-C3411BAF0B18}"/>
              </a:ext>
            </a:extLst>
          </p:cNvPr>
          <p:cNvSpPr>
            <a:spLocks noGrp="1"/>
          </p:cNvSpPr>
          <p:nvPr>
            <p:ph idx="1"/>
          </p:nvPr>
        </p:nvSpPr>
        <p:spPr>
          <a:xfrm>
            <a:off x="235131" y="204186"/>
            <a:ext cx="11956869" cy="6365289"/>
          </a:xfrm>
        </p:spPr>
        <p:txBody>
          <a:bodyPr>
            <a:normAutofit fontScale="92500" lnSpcReduction="10000"/>
          </a:bodyPr>
          <a:lstStyle/>
          <a:p>
            <a:pPr marL="0" indent="0">
              <a:buNone/>
            </a:pPr>
            <a:r>
              <a:rPr lang="en-US" sz="3000" b="1" dirty="0"/>
              <a:t>       </a:t>
            </a:r>
            <a:r>
              <a:rPr lang="en-US" sz="3500" b="1" dirty="0"/>
              <a:t>The Quantity Theory of money:</a:t>
            </a:r>
          </a:p>
          <a:p>
            <a:pPr marL="0" indent="0">
              <a:buNone/>
            </a:pPr>
            <a:r>
              <a:rPr lang="en-US" sz="2600" dirty="0"/>
              <a:t>     This theory try to explain the determination of the value of money and variations in its value over a period of time.</a:t>
            </a:r>
          </a:p>
          <a:p>
            <a:pPr marL="0" indent="0">
              <a:buNone/>
            </a:pPr>
            <a:r>
              <a:rPr lang="en-US" sz="2600" dirty="0"/>
              <a:t>   This theory was made by writers like Locke and </a:t>
            </a:r>
            <a:r>
              <a:rPr lang="en-US" sz="2600" b="1" dirty="0"/>
              <a:t>David Hume </a:t>
            </a:r>
            <a:r>
              <a:rPr lang="en-US" sz="2600" dirty="0"/>
              <a:t>in 18</a:t>
            </a:r>
            <a:r>
              <a:rPr lang="en-US" sz="2600" baseline="30000" dirty="0"/>
              <a:t>th</a:t>
            </a:r>
            <a:r>
              <a:rPr lang="en-US" sz="2600" dirty="0"/>
              <a:t> century, Irving Fisher, Alfred Marshall, A.C. Pigou and Friedman in the 20</a:t>
            </a:r>
            <a:r>
              <a:rPr lang="en-US" sz="2600" baseline="30000" dirty="0"/>
              <a:t>th</a:t>
            </a:r>
            <a:r>
              <a:rPr lang="en-US" sz="2600" dirty="0"/>
              <a:t> century. </a:t>
            </a:r>
          </a:p>
          <a:p>
            <a:pPr marL="0" indent="0">
              <a:buNone/>
            </a:pPr>
            <a:r>
              <a:rPr lang="en-US" sz="2600" dirty="0"/>
              <a:t>    It states that, other things remaining the same, the general price level varies directly and proportionately with the quantity of money. </a:t>
            </a:r>
          </a:p>
          <a:p>
            <a:pPr marL="0" indent="0">
              <a:buNone/>
            </a:pPr>
            <a:r>
              <a:rPr lang="en-US" sz="2600" dirty="0"/>
              <a:t>  Generally the value of money or the price level does not remain constant but fluctuates often. When the price level rises, the value of money declines and when the price level declines, the value of money rises.</a:t>
            </a:r>
          </a:p>
          <a:p>
            <a:pPr marL="0" indent="0">
              <a:buNone/>
            </a:pPr>
            <a:r>
              <a:rPr lang="en-US" sz="2600" dirty="0"/>
              <a:t>There are two  approaches to the  traditional quantity theory of money,</a:t>
            </a:r>
          </a:p>
          <a:p>
            <a:pPr marL="457200" indent="-457200">
              <a:buAutoNum type="arabicPeriod"/>
            </a:pPr>
            <a:r>
              <a:rPr lang="en-US" sz="2600" dirty="0"/>
              <a:t>The American version or cash transaction version, and </a:t>
            </a:r>
          </a:p>
          <a:p>
            <a:pPr marL="457200" indent="-457200">
              <a:buAutoNum type="arabicPeriod"/>
            </a:pPr>
            <a:r>
              <a:rPr lang="en-US" sz="2600" dirty="0"/>
              <a:t>The Cambridge version or cash balance version. </a:t>
            </a:r>
          </a:p>
          <a:p>
            <a:pPr marL="0" indent="0">
              <a:buNone/>
            </a:pPr>
            <a:r>
              <a:rPr lang="en-US" sz="2600" dirty="0"/>
              <a:t>    </a:t>
            </a:r>
          </a:p>
          <a:p>
            <a:pPr marL="0" indent="0">
              <a:buNone/>
            </a:pPr>
            <a:r>
              <a:rPr lang="en-US" sz="2600" dirty="0"/>
              <a:t>   </a:t>
            </a:r>
            <a:endParaRPr lang="en-IN" sz="2600" dirty="0"/>
          </a:p>
        </p:txBody>
      </p:sp>
    </p:spTree>
    <p:extLst>
      <p:ext uri="{BB962C8B-B14F-4D97-AF65-F5344CB8AC3E}">
        <p14:creationId xmlns:p14="http://schemas.microsoft.com/office/powerpoint/2010/main" val="24456033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11C19F-35DF-44C8-9CCF-010EDAD14333}"/>
              </a:ext>
            </a:extLst>
          </p:cNvPr>
          <p:cNvSpPr>
            <a:spLocks noGrp="1"/>
          </p:cNvSpPr>
          <p:nvPr>
            <p:ph idx="1"/>
          </p:nvPr>
        </p:nvSpPr>
        <p:spPr>
          <a:xfrm>
            <a:off x="133165" y="168676"/>
            <a:ext cx="11833934" cy="6587231"/>
          </a:xfrm>
        </p:spPr>
        <p:txBody>
          <a:bodyPr>
            <a:normAutofit lnSpcReduction="10000"/>
          </a:bodyPr>
          <a:lstStyle/>
          <a:p>
            <a:pPr marL="457200" indent="-457200">
              <a:buAutoNum type="alphaLcPeriod" startAt="2"/>
            </a:pPr>
            <a:r>
              <a:rPr lang="en-IN" sz="2400" dirty="0"/>
              <a:t>A base year should not be a very distant in the past because the things which are available in the base year may not be available in the current year.</a:t>
            </a:r>
          </a:p>
          <a:p>
            <a:pPr marL="0" indent="0">
              <a:buNone/>
            </a:pPr>
            <a:r>
              <a:rPr lang="en-IN" sz="2400" dirty="0"/>
              <a:t>3</a:t>
            </a:r>
            <a:r>
              <a:rPr lang="en-IN" sz="2400" b="1" dirty="0"/>
              <a:t>. Selection of commodities:</a:t>
            </a:r>
          </a:p>
          <a:p>
            <a:pPr marL="0" indent="0">
              <a:buNone/>
            </a:pPr>
            <a:r>
              <a:rPr lang="en-IN" sz="2400" dirty="0"/>
              <a:t>     Commodities to be selected depend upon the purpose or objectives of the index number. In selecting the different commodities, the given points are to be taken into consideration.</a:t>
            </a:r>
          </a:p>
          <a:p>
            <a:pPr marL="457200" indent="-457200">
              <a:buAutoNum type="alphaLcPeriod"/>
            </a:pPr>
            <a:r>
              <a:rPr lang="en-IN" sz="2400" dirty="0"/>
              <a:t>The item must represent the consumption habit of the group of people concerned.</a:t>
            </a:r>
          </a:p>
          <a:p>
            <a:pPr marL="457200" indent="-457200">
              <a:buAutoNum type="alphaLcPeriod" startAt="2"/>
            </a:pPr>
            <a:r>
              <a:rPr lang="en-IN" sz="2400" dirty="0"/>
              <a:t>The items selected must be representative and they should be neither too many nor too few.</a:t>
            </a:r>
          </a:p>
          <a:p>
            <a:pPr marL="457200" indent="-457200">
              <a:buAutoNum type="alphaLcPeriod" startAt="3"/>
            </a:pPr>
            <a:r>
              <a:rPr lang="en-IN" sz="2400" dirty="0"/>
              <a:t>The commodity selected should be off standard quality.</a:t>
            </a:r>
          </a:p>
          <a:p>
            <a:pPr marL="0" indent="0">
              <a:buNone/>
            </a:pPr>
            <a:r>
              <a:rPr lang="en-IN" sz="2400" dirty="0"/>
              <a:t>4</a:t>
            </a:r>
            <a:r>
              <a:rPr lang="en-IN" sz="2400" b="1" dirty="0"/>
              <a:t>. Collection of Data.</a:t>
            </a:r>
          </a:p>
          <a:p>
            <a:pPr marL="0" indent="0">
              <a:buNone/>
            </a:pPr>
            <a:r>
              <a:rPr lang="en-IN" sz="2400" dirty="0"/>
              <a:t>    The reliability of the index number depends upon the accuracy of the data used for its construction. Prices may be collected either from the published records or from primary sources. Similarly prices may be collected either from wholesale market or from the retail market.</a:t>
            </a:r>
          </a:p>
          <a:p>
            <a:pPr marL="0" indent="0">
              <a:buNone/>
            </a:pPr>
            <a:endParaRPr lang="en-IN" sz="2400" dirty="0"/>
          </a:p>
          <a:p>
            <a:pPr marL="0" indent="0">
              <a:buNone/>
            </a:pPr>
            <a:endParaRPr lang="en-IN" sz="2400" dirty="0"/>
          </a:p>
        </p:txBody>
      </p:sp>
    </p:spTree>
    <p:extLst>
      <p:ext uri="{BB962C8B-B14F-4D97-AF65-F5344CB8AC3E}">
        <p14:creationId xmlns:p14="http://schemas.microsoft.com/office/powerpoint/2010/main" val="2219768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EDFC4-E35D-4A4A-ABCE-0D271FB5BB05}"/>
              </a:ext>
            </a:extLst>
          </p:cNvPr>
          <p:cNvSpPr>
            <a:spLocks noGrp="1"/>
          </p:cNvSpPr>
          <p:nvPr>
            <p:ph idx="1"/>
          </p:nvPr>
        </p:nvSpPr>
        <p:spPr>
          <a:xfrm>
            <a:off x="0" y="0"/>
            <a:ext cx="11887200" cy="6693763"/>
          </a:xfrm>
        </p:spPr>
        <p:txBody>
          <a:bodyPr>
            <a:normAutofit/>
          </a:bodyPr>
          <a:lstStyle/>
          <a:p>
            <a:pPr marL="0" indent="0">
              <a:buNone/>
            </a:pPr>
            <a:r>
              <a:rPr lang="en-IN" sz="2400" dirty="0"/>
              <a:t>    Generally, wholesale prices are used in the construction of general price index number and retail prices are used in the construction of cost of living index number.</a:t>
            </a:r>
          </a:p>
          <a:p>
            <a:pPr marL="457200" indent="-457200">
              <a:buAutoNum type="arabicPeriod" startAt="5"/>
            </a:pPr>
            <a:r>
              <a:rPr lang="en-IN" sz="2400" b="1" dirty="0"/>
              <a:t>Selection of Weights:</a:t>
            </a:r>
          </a:p>
          <a:p>
            <a:pPr marL="457200" indent="-457200">
              <a:buNone/>
            </a:pPr>
            <a:r>
              <a:rPr lang="en-IN" sz="2400" dirty="0"/>
              <a:t>    Weights are assigned to different commodities to express their relative importance in the pattern of consumption. Weights may be given in terms of value or quantity. </a:t>
            </a:r>
          </a:p>
          <a:p>
            <a:pPr marL="457200" indent="-457200">
              <a:buNone/>
            </a:pPr>
            <a:r>
              <a:rPr lang="en-IN" sz="2400" dirty="0"/>
              <a:t>   In simple index number equal importance is given to all the items collected. But this index number does not give us a correct picture regarding the changes in economic activity.</a:t>
            </a:r>
          </a:p>
          <a:p>
            <a:pPr marL="457200" indent="-457200">
              <a:buAutoNum type="arabicPeriod" startAt="6"/>
            </a:pPr>
            <a:r>
              <a:rPr lang="en-IN" sz="2400" b="1" dirty="0"/>
              <a:t>Choice of Average:</a:t>
            </a:r>
          </a:p>
          <a:p>
            <a:pPr marL="457200" indent="-457200">
              <a:buNone/>
            </a:pPr>
            <a:r>
              <a:rPr lang="en-IN" sz="2400" b="1" dirty="0"/>
              <a:t>       </a:t>
            </a:r>
            <a:r>
              <a:rPr lang="en-IN" sz="2400" dirty="0"/>
              <a:t>The construction of general price index number involves a process of combining several prices in such a way that a single number may reflect the overall changes. The two methods of averages that are commonly used are the arithmetic mean and the geometric mean. </a:t>
            </a:r>
          </a:p>
        </p:txBody>
      </p:sp>
    </p:spTree>
    <p:extLst>
      <p:ext uri="{BB962C8B-B14F-4D97-AF65-F5344CB8AC3E}">
        <p14:creationId xmlns:p14="http://schemas.microsoft.com/office/powerpoint/2010/main" val="18302429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911" y="203201"/>
            <a:ext cx="11729155" cy="6491110"/>
          </a:xfrm>
        </p:spPr>
        <p:txBody>
          <a:bodyPr>
            <a:normAutofit/>
          </a:bodyPr>
          <a:lstStyle/>
          <a:p>
            <a:pPr>
              <a:buNone/>
            </a:pPr>
            <a:r>
              <a:rPr lang="en-IN" sz="2800" b="1" dirty="0"/>
              <a:t>Uses of Index Numbers:</a:t>
            </a:r>
          </a:p>
          <a:p>
            <a:pPr>
              <a:buNone/>
            </a:pPr>
            <a:r>
              <a:rPr lang="en-IN" sz="2800" b="1" dirty="0"/>
              <a:t> </a:t>
            </a:r>
            <a:r>
              <a:rPr lang="en-IN" sz="2400" b="1" dirty="0"/>
              <a:t>1. Used to Measure Cost of Living:</a:t>
            </a:r>
          </a:p>
          <a:p>
            <a:pPr>
              <a:buNone/>
            </a:pPr>
            <a:r>
              <a:rPr lang="en-IN" sz="2400" dirty="0"/>
              <a:t>    Index numbers are used to know the changes in the cost of living. The cost of living index is the basis for adjusting wages and other allowances and also of wage negotiations and wage contracts. </a:t>
            </a:r>
          </a:p>
          <a:p>
            <a:pPr>
              <a:buNone/>
            </a:pPr>
            <a:r>
              <a:rPr lang="en-IN" sz="2400" dirty="0"/>
              <a:t>2</a:t>
            </a:r>
            <a:r>
              <a:rPr lang="en-IN" sz="2400" b="1" dirty="0"/>
              <a:t>. Economic Barometer:</a:t>
            </a:r>
          </a:p>
          <a:p>
            <a:pPr>
              <a:buNone/>
            </a:pPr>
            <a:r>
              <a:rPr lang="en-IN" sz="2400" dirty="0"/>
              <a:t>   Index numbers are used to measure the relative changes in various economic phenomena like level of prices, production, employment, trade, agriculture, industry, foreign trade, etc. Thus, they give a better idea of changes in various economic variables.</a:t>
            </a:r>
          </a:p>
          <a:p>
            <a:pPr>
              <a:buNone/>
            </a:pPr>
            <a:r>
              <a:rPr lang="en-IN" sz="2400" dirty="0"/>
              <a:t>3. </a:t>
            </a:r>
            <a:r>
              <a:rPr lang="en-IN" sz="2400" b="1" dirty="0"/>
              <a:t>Used in Measuring the Value of money.</a:t>
            </a:r>
          </a:p>
          <a:p>
            <a:pPr>
              <a:buNone/>
            </a:pPr>
            <a:r>
              <a:rPr lang="en-IN" sz="2400" dirty="0"/>
              <a:t>   Index number helps to measure the purchasing power of money. This enables the government to take appropriate measure to stabilise the purchasing power of money.</a:t>
            </a:r>
          </a:p>
          <a:p>
            <a:pPr>
              <a:buNone/>
            </a:pPr>
            <a:endParaRPr lang="en-IN" sz="2400" dirty="0"/>
          </a:p>
          <a:p>
            <a:pPr>
              <a:buNone/>
            </a:pPr>
            <a:endParaRPr 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9699F3-2824-43B2-8DF4-2F4E7F272DF1}"/>
              </a:ext>
            </a:extLst>
          </p:cNvPr>
          <p:cNvSpPr>
            <a:spLocks noGrp="1"/>
          </p:cNvSpPr>
          <p:nvPr>
            <p:ph idx="1"/>
          </p:nvPr>
        </p:nvSpPr>
        <p:spPr>
          <a:xfrm>
            <a:off x="195309" y="221942"/>
            <a:ext cx="11798423" cy="6454065"/>
          </a:xfrm>
        </p:spPr>
        <p:txBody>
          <a:bodyPr>
            <a:normAutofit/>
          </a:bodyPr>
          <a:lstStyle/>
          <a:p>
            <a:pPr marL="0" indent="0">
              <a:buNone/>
            </a:pPr>
            <a:endParaRPr lang="en-IN" sz="2400" b="1" dirty="0"/>
          </a:p>
          <a:p>
            <a:pPr marL="0" indent="0">
              <a:buNone/>
            </a:pPr>
            <a:r>
              <a:rPr lang="en-IN" sz="2400" b="1" dirty="0"/>
              <a:t>4. Used in Economic Policies:</a:t>
            </a:r>
          </a:p>
          <a:p>
            <a:pPr marL="0" indent="0">
              <a:buNone/>
            </a:pPr>
            <a:r>
              <a:rPr lang="en-IN" sz="2400" dirty="0"/>
              <a:t>     Index numbers measure the changes in the economic variables and with this information help the planners to formulate appropriate economic policies.</a:t>
            </a:r>
          </a:p>
          <a:p>
            <a:pPr marL="0" indent="0">
              <a:buNone/>
            </a:pPr>
            <a:r>
              <a:rPr lang="en-IN" sz="2400" b="1" dirty="0"/>
              <a:t>5.  Helps in international comparison:</a:t>
            </a:r>
          </a:p>
          <a:p>
            <a:pPr marL="0" indent="0">
              <a:buNone/>
            </a:pPr>
            <a:r>
              <a:rPr lang="en-IN" sz="2400" dirty="0"/>
              <a:t>   Index number are used to make comparison among different countries. It is with the help of various types of index numbers, the growth and growth rate of different countries is compared and analysed.</a:t>
            </a:r>
          </a:p>
          <a:p>
            <a:pPr marL="0" indent="0">
              <a:buNone/>
            </a:pPr>
            <a:r>
              <a:rPr lang="en-IN" sz="2400" b="1" dirty="0"/>
              <a:t>6. Indicators of the economic progress:</a:t>
            </a:r>
          </a:p>
          <a:p>
            <a:pPr marL="0" indent="0">
              <a:buNone/>
            </a:pPr>
            <a:r>
              <a:rPr lang="en-IN" sz="2400" dirty="0"/>
              <a:t>   Production index is goods indicators of the economic progress taking place in the different sectors of the economy. They can also be used to forecast future trends in production. Such index number are extremely useful for planning.</a:t>
            </a:r>
          </a:p>
          <a:p>
            <a:pPr marL="0" indent="0">
              <a:buNone/>
            </a:pPr>
            <a:endParaRPr lang="en-IN" sz="2400" dirty="0"/>
          </a:p>
        </p:txBody>
      </p:sp>
    </p:spTree>
    <p:extLst>
      <p:ext uri="{BB962C8B-B14F-4D97-AF65-F5344CB8AC3E}">
        <p14:creationId xmlns:p14="http://schemas.microsoft.com/office/powerpoint/2010/main" val="3651950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4D18FF-B484-44EA-90A2-0370BBBA72F2}"/>
              </a:ext>
            </a:extLst>
          </p:cNvPr>
          <p:cNvSpPr>
            <a:spLocks noGrp="1"/>
          </p:cNvSpPr>
          <p:nvPr>
            <p:ph idx="1"/>
          </p:nvPr>
        </p:nvSpPr>
        <p:spPr>
          <a:xfrm>
            <a:off x="230819" y="195309"/>
            <a:ext cx="11452195" cy="6418555"/>
          </a:xfrm>
        </p:spPr>
        <p:txBody>
          <a:bodyPr>
            <a:normAutofit/>
          </a:bodyPr>
          <a:lstStyle/>
          <a:p>
            <a:pPr marL="0" indent="0">
              <a:buNone/>
            </a:pPr>
            <a:r>
              <a:rPr lang="en-IN" sz="2400" b="1" dirty="0"/>
              <a:t>7. To compare the standard of living:</a:t>
            </a:r>
          </a:p>
          <a:p>
            <a:pPr marL="0" indent="0">
              <a:buNone/>
            </a:pPr>
            <a:r>
              <a:rPr lang="en-IN" sz="2400" dirty="0"/>
              <a:t>  Index number may measure the cost of living of different classes of people and also of different regions. This helps in comparing the standard of living of different people.    </a:t>
            </a:r>
          </a:p>
          <a:p>
            <a:pPr marL="0" indent="0">
              <a:buNone/>
            </a:pPr>
            <a:r>
              <a:rPr lang="en-IN" sz="2400" b="1" dirty="0"/>
              <a:t>8.   In Determining  the foreign exchange rate:</a:t>
            </a:r>
          </a:p>
          <a:p>
            <a:pPr marL="0" indent="0">
              <a:buNone/>
            </a:pPr>
            <a:r>
              <a:rPr lang="en-IN" sz="2400" dirty="0"/>
              <a:t>  Index number of wholesale price of two countries are used to determine their rate of foreign exchange. They are the basis of the purchasing power parity theory which determines the exchange rate between two countries.</a:t>
            </a:r>
            <a:r>
              <a:rPr lang="en-IN" sz="2400" b="1" dirty="0"/>
              <a:t> </a:t>
            </a:r>
          </a:p>
          <a:p>
            <a:pPr marL="0" indent="0">
              <a:buNone/>
            </a:pPr>
            <a:r>
              <a:rPr lang="en-IN" sz="2400" b="1" dirty="0"/>
              <a:t>            --------        -----------        --------</a:t>
            </a:r>
          </a:p>
        </p:txBody>
      </p:sp>
    </p:spTree>
    <p:extLst>
      <p:ext uri="{BB962C8B-B14F-4D97-AF65-F5344CB8AC3E}">
        <p14:creationId xmlns:p14="http://schemas.microsoft.com/office/powerpoint/2010/main" val="4830199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0958-B6D6-49D5-9A86-C652226A410C}"/>
              </a:ext>
            </a:extLst>
          </p:cNvPr>
          <p:cNvSpPr>
            <a:spLocks noGrp="1"/>
          </p:cNvSpPr>
          <p:nvPr>
            <p:ph idx="1"/>
          </p:nvPr>
        </p:nvSpPr>
        <p:spPr>
          <a:xfrm>
            <a:off x="124287" y="142043"/>
            <a:ext cx="11754035" cy="6525087"/>
          </a:xfrm>
        </p:spPr>
        <p:txBody>
          <a:bodyPr>
            <a:normAutofit/>
          </a:bodyPr>
          <a:lstStyle/>
          <a:p>
            <a:pPr marL="0" indent="0" algn="ctr">
              <a:buNone/>
            </a:pPr>
            <a:r>
              <a:rPr lang="en-IN" sz="2800" b="1" dirty="0"/>
              <a:t>Inflation:</a:t>
            </a:r>
          </a:p>
          <a:p>
            <a:pPr marL="0" indent="0">
              <a:buNone/>
            </a:pPr>
            <a:r>
              <a:rPr lang="en-IN" sz="2800" b="1" dirty="0"/>
              <a:t>   </a:t>
            </a:r>
            <a:r>
              <a:rPr lang="en-IN" sz="2400" dirty="0"/>
              <a:t>Inflation is a situation in which there is rise in the general price level and fall in the value of money. In other words, it refers to a situation of continuous rise in the general price level over a period of time.</a:t>
            </a:r>
          </a:p>
          <a:p>
            <a:pPr marL="0" indent="0">
              <a:buNone/>
            </a:pPr>
            <a:r>
              <a:rPr lang="en-IN" sz="2400" b="1" dirty="0"/>
              <a:t>  </a:t>
            </a:r>
            <a:r>
              <a:rPr lang="en-IN" sz="2400" dirty="0"/>
              <a:t>According to </a:t>
            </a:r>
            <a:r>
              <a:rPr lang="en-IN" sz="2400" b="1" dirty="0"/>
              <a:t>Coulbourn,</a:t>
            </a:r>
            <a:r>
              <a:rPr lang="en-IN" sz="2400" dirty="0"/>
              <a:t> “inflation is too much money chasing too few goods”</a:t>
            </a:r>
          </a:p>
          <a:p>
            <a:pPr marL="0" indent="0">
              <a:buNone/>
            </a:pPr>
            <a:r>
              <a:rPr lang="en-IN" sz="2400" dirty="0"/>
              <a:t>  According to </a:t>
            </a:r>
            <a:r>
              <a:rPr lang="en-IN" sz="2400" b="1" dirty="0"/>
              <a:t>J M Keynes, </a:t>
            </a:r>
            <a:r>
              <a:rPr lang="en-IN" sz="2400" dirty="0"/>
              <a:t>“ inflation is the result of the excess of aggregate demand over the available aggregate supply and true inflation starts only after full employment.”</a:t>
            </a:r>
          </a:p>
          <a:p>
            <a:pPr marL="0" indent="0">
              <a:buNone/>
            </a:pPr>
            <a:r>
              <a:rPr lang="en-IN" sz="2400" dirty="0"/>
              <a:t>Features of Inflation:</a:t>
            </a:r>
          </a:p>
          <a:p>
            <a:pPr marL="0" indent="0">
              <a:buNone/>
            </a:pPr>
            <a:r>
              <a:rPr lang="en-IN" sz="2400" dirty="0"/>
              <a:t>1.  It is a process of persistent rise in prices.</a:t>
            </a:r>
          </a:p>
          <a:p>
            <a:pPr marL="0" indent="0">
              <a:buNone/>
            </a:pPr>
            <a:r>
              <a:rPr lang="en-IN" sz="2400" dirty="0"/>
              <a:t>2. It is a monetary phenomenon &amp; is generally caused by excessive money  supply.</a:t>
            </a:r>
          </a:p>
          <a:p>
            <a:pPr marL="0" indent="0">
              <a:buNone/>
            </a:pPr>
            <a:r>
              <a:rPr lang="en-IN" sz="2400" dirty="0"/>
              <a:t>3. It is caused by excess of demand over the supply of everything.</a:t>
            </a:r>
          </a:p>
          <a:p>
            <a:pPr marL="0" indent="0">
              <a:buNone/>
            </a:pPr>
            <a:r>
              <a:rPr lang="en-IN" sz="2400" dirty="0"/>
              <a:t>4. It starts only after full employment.</a:t>
            </a:r>
            <a:endParaRPr lang="en-IN" sz="2800" dirty="0"/>
          </a:p>
        </p:txBody>
      </p:sp>
    </p:spTree>
    <p:extLst>
      <p:ext uri="{BB962C8B-B14F-4D97-AF65-F5344CB8AC3E}">
        <p14:creationId xmlns:p14="http://schemas.microsoft.com/office/powerpoint/2010/main" val="4051989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63D707-CEF6-4BCC-AA6A-A297AA445EC3}"/>
              </a:ext>
            </a:extLst>
          </p:cNvPr>
          <p:cNvSpPr>
            <a:spLocks noGrp="1"/>
          </p:cNvSpPr>
          <p:nvPr>
            <p:ph idx="1"/>
          </p:nvPr>
        </p:nvSpPr>
        <p:spPr>
          <a:xfrm>
            <a:off x="150919" y="248575"/>
            <a:ext cx="11807301" cy="6471821"/>
          </a:xfrm>
        </p:spPr>
        <p:txBody>
          <a:bodyPr>
            <a:normAutofit lnSpcReduction="10000"/>
          </a:bodyPr>
          <a:lstStyle/>
          <a:p>
            <a:pPr marL="0" indent="0">
              <a:buNone/>
            </a:pPr>
            <a:r>
              <a:rPr lang="en-IN" sz="2800" b="1" dirty="0"/>
              <a:t>Classification of Inflation:</a:t>
            </a:r>
          </a:p>
          <a:p>
            <a:pPr marL="0" indent="0">
              <a:buNone/>
            </a:pPr>
            <a:r>
              <a:rPr lang="en-IN" sz="2400" b="1" dirty="0"/>
              <a:t>1. On the basis of rate of Increase in Prices:</a:t>
            </a:r>
          </a:p>
          <a:p>
            <a:pPr marL="0" indent="0">
              <a:buNone/>
            </a:pPr>
            <a:r>
              <a:rPr lang="en-IN" sz="2400" b="1" dirty="0"/>
              <a:t> a. Creeping Inflation:</a:t>
            </a:r>
          </a:p>
          <a:p>
            <a:pPr marL="0" indent="0">
              <a:buNone/>
            </a:pPr>
            <a:r>
              <a:rPr lang="en-IN" sz="2400" b="1" dirty="0"/>
              <a:t>      </a:t>
            </a:r>
            <a:r>
              <a:rPr lang="en-IN" sz="2400" dirty="0"/>
              <a:t>It refers to a situation where there is a very mild rise in prices. The price level is about 1 – 3% annum. This kind of inflation is generally considered to be beneficial to the economy as it favours trade, industry, investment and growth.</a:t>
            </a:r>
          </a:p>
          <a:p>
            <a:pPr marL="0" indent="0">
              <a:buNone/>
            </a:pPr>
            <a:r>
              <a:rPr lang="en-IN" sz="2400" b="1" dirty="0"/>
              <a:t>b. Walking Inflation:</a:t>
            </a:r>
          </a:p>
          <a:p>
            <a:pPr marL="0" indent="0">
              <a:buNone/>
            </a:pPr>
            <a:r>
              <a:rPr lang="en-IN" sz="2400" b="1" dirty="0"/>
              <a:t>     </a:t>
            </a:r>
            <a:r>
              <a:rPr lang="en-IN" sz="2400" dirty="0"/>
              <a:t>It is a situation where the rise in price is about 3-6% per annum. It  is faster than creeping inflation.</a:t>
            </a:r>
          </a:p>
          <a:p>
            <a:pPr marL="0" indent="0">
              <a:buNone/>
            </a:pPr>
            <a:r>
              <a:rPr lang="en-IN" sz="2400" b="1" dirty="0"/>
              <a:t>C. Running Inflation:</a:t>
            </a:r>
          </a:p>
          <a:p>
            <a:pPr marL="0" indent="0">
              <a:buNone/>
            </a:pPr>
            <a:r>
              <a:rPr lang="en-IN" sz="2400" b="1" dirty="0"/>
              <a:t>    </a:t>
            </a:r>
            <a:r>
              <a:rPr lang="en-IN" sz="2400" dirty="0"/>
              <a:t>It is a situation where the price level rises very fast. In this case price level doubles every 3 years, the sustained rise in prices is about 10 %.</a:t>
            </a:r>
          </a:p>
          <a:p>
            <a:pPr marL="0" indent="0">
              <a:buNone/>
            </a:pPr>
            <a:r>
              <a:rPr lang="en-IN" sz="2400" dirty="0"/>
              <a:t>d. </a:t>
            </a:r>
            <a:r>
              <a:rPr lang="en-IN" sz="2400" b="1" dirty="0"/>
              <a:t>Galloping Inflation:</a:t>
            </a:r>
          </a:p>
          <a:p>
            <a:pPr marL="0" indent="0">
              <a:buNone/>
            </a:pPr>
            <a:r>
              <a:rPr lang="en-IN" sz="2400" b="1" dirty="0"/>
              <a:t>    </a:t>
            </a:r>
            <a:r>
              <a:rPr lang="en-IN" sz="2400" dirty="0"/>
              <a:t>It refers to a situation where the price level rises very rapidly. In this case, the price level doubles up every 10  months, some times every week.</a:t>
            </a:r>
          </a:p>
        </p:txBody>
      </p:sp>
    </p:spTree>
    <p:extLst>
      <p:ext uri="{BB962C8B-B14F-4D97-AF65-F5344CB8AC3E}">
        <p14:creationId xmlns:p14="http://schemas.microsoft.com/office/powerpoint/2010/main" val="9022849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F27018-F22E-458F-998E-3C75EEA86B9C}"/>
              </a:ext>
            </a:extLst>
          </p:cNvPr>
          <p:cNvSpPr>
            <a:spLocks noGrp="1"/>
          </p:cNvSpPr>
          <p:nvPr>
            <p:ph idx="1"/>
          </p:nvPr>
        </p:nvSpPr>
        <p:spPr>
          <a:xfrm>
            <a:off x="177553" y="204187"/>
            <a:ext cx="11833934" cy="6498454"/>
          </a:xfrm>
        </p:spPr>
        <p:txBody>
          <a:bodyPr>
            <a:normAutofit/>
          </a:bodyPr>
          <a:lstStyle/>
          <a:p>
            <a:pPr marL="457200" indent="-457200">
              <a:buAutoNum type="arabicPeriod" startAt="2"/>
            </a:pPr>
            <a:r>
              <a:rPr lang="en-IN" sz="2400" b="1" dirty="0"/>
              <a:t>On the basis of government’s Reaction:</a:t>
            </a:r>
          </a:p>
          <a:p>
            <a:pPr marL="0" indent="0">
              <a:buNone/>
            </a:pPr>
            <a:r>
              <a:rPr lang="en-IN" sz="2400" dirty="0"/>
              <a:t> a.   </a:t>
            </a:r>
            <a:r>
              <a:rPr lang="en-IN" sz="2400" b="1" dirty="0"/>
              <a:t>Open Inflation:</a:t>
            </a:r>
          </a:p>
          <a:p>
            <a:pPr marL="0" indent="0">
              <a:buNone/>
            </a:pPr>
            <a:r>
              <a:rPr lang="en-IN" sz="2400" dirty="0"/>
              <a:t>    It is an inflationary situation in which prices are permitted to rise without being suppressed by price controls or other similar techniques by the govt.</a:t>
            </a:r>
          </a:p>
          <a:p>
            <a:pPr marL="457200" indent="-457200">
              <a:buAutoNum type="alphaLcPeriod" startAt="2"/>
            </a:pPr>
            <a:r>
              <a:rPr lang="en-IN" sz="2400" b="1" dirty="0"/>
              <a:t>Suppressed and Repressed Inflation:</a:t>
            </a:r>
          </a:p>
          <a:p>
            <a:pPr marL="0" indent="0">
              <a:buNone/>
            </a:pPr>
            <a:r>
              <a:rPr lang="en-IN" sz="2400" dirty="0"/>
              <a:t>   It is a situation under which prices are prevented from rising high through price controls and rationing by the govt.</a:t>
            </a:r>
          </a:p>
          <a:p>
            <a:pPr marL="0" indent="0">
              <a:buNone/>
            </a:pPr>
            <a:r>
              <a:rPr lang="en-IN" sz="2400" dirty="0"/>
              <a:t>3. </a:t>
            </a:r>
            <a:r>
              <a:rPr lang="en-IN" sz="2400" b="1" dirty="0"/>
              <a:t>On the basis of employment:</a:t>
            </a:r>
          </a:p>
          <a:p>
            <a:pPr marL="0" indent="0">
              <a:buNone/>
            </a:pPr>
            <a:r>
              <a:rPr lang="en-IN" sz="2400" b="1" dirty="0"/>
              <a:t> a. Partial Inflation:</a:t>
            </a:r>
          </a:p>
          <a:p>
            <a:pPr marL="0" indent="0">
              <a:buNone/>
            </a:pPr>
            <a:r>
              <a:rPr lang="en-IN" sz="2400" b="1" dirty="0"/>
              <a:t>    </a:t>
            </a:r>
            <a:r>
              <a:rPr lang="en-IN" sz="2400" dirty="0"/>
              <a:t>Rise in the prices before full employment is reached is called semi inflation or partial inflation.</a:t>
            </a:r>
          </a:p>
          <a:p>
            <a:pPr marL="0" indent="0">
              <a:buNone/>
            </a:pPr>
            <a:r>
              <a:rPr lang="en-IN" sz="2400" dirty="0"/>
              <a:t>b. </a:t>
            </a:r>
            <a:r>
              <a:rPr lang="en-IN" sz="2400" b="1" dirty="0"/>
              <a:t>True Inflation:</a:t>
            </a:r>
          </a:p>
          <a:p>
            <a:pPr marL="0" indent="0">
              <a:buNone/>
            </a:pPr>
            <a:r>
              <a:rPr lang="en-IN" sz="2400" dirty="0"/>
              <a:t>   Rise in prices after full employment is reached is called true or pure inflation.</a:t>
            </a:r>
          </a:p>
        </p:txBody>
      </p:sp>
    </p:spTree>
    <p:extLst>
      <p:ext uri="{BB962C8B-B14F-4D97-AF65-F5344CB8AC3E}">
        <p14:creationId xmlns:p14="http://schemas.microsoft.com/office/powerpoint/2010/main" val="634065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35A03-466B-4B08-A544-B0D26E1FEEE9}"/>
              </a:ext>
            </a:extLst>
          </p:cNvPr>
          <p:cNvSpPr>
            <a:spLocks noGrp="1"/>
          </p:cNvSpPr>
          <p:nvPr>
            <p:ph idx="1"/>
          </p:nvPr>
        </p:nvSpPr>
        <p:spPr>
          <a:xfrm>
            <a:off x="150920" y="142043"/>
            <a:ext cx="11789546" cy="6569475"/>
          </a:xfrm>
        </p:spPr>
        <p:txBody>
          <a:bodyPr>
            <a:normAutofit fontScale="92500" lnSpcReduction="10000"/>
          </a:bodyPr>
          <a:lstStyle/>
          <a:p>
            <a:pPr marL="0" indent="0">
              <a:buNone/>
            </a:pPr>
            <a:r>
              <a:rPr lang="en-IN" sz="2400" b="1" dirty="0"/>
              <a:t>4. On the basis of number of goods covered:</a:t>
            </a:r>
          </a:p>
          <a:p>
            <a:pPr marL="0" indent="0">
              <a:buNone/>
            </a:pPr>
            <a:r>
              <a:rPr lang="en-IN" sz="2400" b="1" dirty="0"/>
              <a:t>a. Comprehensive Inflation:</a:t>
            </a:r>
          </a:p>
          <a:p>
            <a:pPr marL="0" indent="0">
              <a:buNone/>
            </a:pPr>
            <a:r>
              <a:rPr lang="en-IN" sz="2400" dirty="0"/>
              <a:t> It refers to a situation where the prices of all goods rise throughout the economy. it is also called as economy-wide inflation.</a:t>
            </a:r>
          </a:p>
          <a:p>
            <a:pPr marL="0" indent="0">
              <a:buNone/>
            </a:pPr>
            <a:r>
              <a:rPr lang="en-IN" sz="2400" b="1" dirty="0"/>
              <a:t>b. Sporadic Inflation:</a:t>
            </a:r>
          </a:p>
          <a:p>
            <a:pPr marL="0" indent="0">
              <a:buNone/>
            </a:pPr>
            <a:r>
              <a:rPr lang="en-IN" sz="2400" dirty="0"/>
              <a:t> It refers to a situation where the prices of only some goods rise. For an example of this type of inflation is a rise in the prices of food grains caused by food shortages resulting from crop failures that are sporadic inflation.</a:t>
            </a:r>
          </a:p>
          <a:p>
            <a:pPr marL="0" indent="0">
              <a:buNone/>
            </a:pPr>
            <a:r>
              <a:rPr lang="en-IN" sz="2400" b="1" dirty="0"/>
              <a:t>5. On the basis of time:</a:t>
            </a:r>
          </a:p>
          <a:p>
            <a:pPr marL="0" indent="0">
              <a:buNone/>
            </a:pPr>
            <a:r>
              <a:rPr lang="en-IN" sz="2400" b="1" dirty="0"/>
              <a:t>a. Wartime inflation:</a:t>
            </a:r>
          </a:p>
          <a:p>
            <a:pPr marL="0" indent="0">
              <a:buNone/>
            </a:pPr>
            <a:r>
              <a:rPr lang="en-IN" sz="2400" dirty="0"/>
              <a:t>  It  is a inflation caused by  excessive expenditure on war. </a:t>
            </a:r>
          </a:p>
          <a:p>
            <a:pPr marL="0" indent="0">
              <a:buNone/>
            </a:pPr>
            <a:r>
              <a:rPr lang="en-IN" sz="2400" b="1" dirty="0"/>
              <a:t>b. Post war inflation:</a:t>
            </a:r>
          </a:p>
          <a:p>
            <a:pPr marL="0" indent="0">
              <a:buNone/>
            </a:pPr>
            <a:r>
              <a:rPr lang="en-IN" sz="2400" dirty="0"/>
              <a:t>   It takes place immediately after the war time when the demand increases.</a:t>
            </a:r>
          </a:p>
          <a:p>
            <a:pPr marL="0" indent="0">
              <a:buNone/>
            </a:pPr>
            <a:r>
              <a:rPr lang="en-IN" sz="2400" dirty="0"/>
              <a:t>c. </a:t>
            </a:r>
            <a:r>
              <a:rPr lang="en-IN" sz="2400" b="1" dirty="0"/>
              <a:t>Peace Time Inflation:</a:t>
            </a:r>
          </a:p>
          <a:p>
            <a:pPr marL="0" indent="0">
              <a:buNone/>
            </a:pPr>
            <a:r>
              <a:rPr lang="en-IN" sz="2400" dirty="0"/>
              <a:t>  It occurs during peacetime due to  excess government expenditure over its revenue.</a:t>
            </a:r>
          </a:p>
          <a:p>
            <a:pPr marL="0" indent="0">
              <a:buNone/>
            </a:pPr>
            <a:r>
              <a:rPr lang="en-IN" sz="2400" dirty="0"/>
              <a:t> </a:t>
            </a:r>
          </a:p>
        </p:txBody>
      </p:sp>
    </p:spTree>
    <p:extLst>
      <p:ext uri="{BB962C8B-B14F-4D97-AF65-F5344CB8AC3E}">
        <p14:creationId xmlns:p14="http://schemas.microsoft.com/office/powerpoint/2010/main" val="41524007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35A03-466B-4B08-A544-B0D26E1FEEE9}"/>
              </a:ext>
            </a:extLst>
          </p:cNvPr>
          <p:cNvSpPr>
            <a:spLocks noGrp="1"/>
          </p:cNvSpPr>
          <p:nvPr>
            <p:ph idx="1"/>
          </p:nvPr>
        </p:nvSpPr>
        <p:spPr>
          <a:xfrm>
            <a:off x="150920" y="142043"/>
            <a:ext cx="11789546" cy="6569475"/>
          </a:xfrm>
        </p:spPr>
        <p:txBody>
          <a:bodyPr>
            <a:normAutofit/>
          </a:bodyPr>
          <a:lstStyle/>
          <a:p>
            <a:pPr marL="0" indent="0">
              <a:buNone/>
            </a:pPr>
            <a:r>
              <a:rPr lang="en-IN" sz="2400" b="1" dirty="0"/>
              <a:t>6. On the basis of  inducement:</a:t>
            </a:r>
          </a:p>
          <a:p>
            <a:pPr marL="0" indent="0">
              <a:buNone/>
            </a:pPr>
            <a:r>
              <a:rPr lang="en-IN" sz="2400" b="1" dirty="0"/>
              <a:t>a. Deficit induced inflation:</a:t>
            </a:r>
          </a:p>
          <a:p>
            <a:pPr marL="0" indent="0">
              <a:buNone/>
            </a:pPr>
            <a:r>
              <a:rPr lang="en-IN" sz="2400" dirty="0"/>
              <a:t> Inflation caused by deficit financing undertaken by the government is called deficit. </a:t>
            </a:r>
            <a:endParaRPr lang="en-IN" sz="2400" b="1" dirty="0"/>
          </a:p>
          <a:p>
            <a:pPr marL="0" indent="0">
              <a:buNone/>
            </a:pPr>
            <a:r>
              <a:rPr lang="en-IN" sz="2400" b="1" dirty="0"/>
              <a:t>b. Wage induced inflation:</a:t>
            </a:r>
          </a:p>
          <a:p>
            <a:pPr marL="0" indent="0">
              <a:buNone/>
            </a:pPr>
            <a:r>
              <a:rPr lang="en-IN" sz="2400" b="1" dirty="0"/>
              <a:t>  </a:t>
            </a:r>
            <a:r>
              <a:rPr lang="en-IN" sz="2400" dirty="0"/>
              <a:t>Inflation caused by a rise in wage unmatched by a rise in productivity of power is called wage induced inflation.</a:t>
            </a:r>
          </a:p>
          <a:p>
            <a:pPr marL="0" indent="0">
              <a:buNone/>
            </a:pPr>
            <a:r>
              <a:rPr lang="en-IN" sz="2400" b="1" dirty="0"/>
              <a:t>c. Profit induced inflation:</a:t>
            </a:r>
          </a:p>
          <a:p>
            <a:pPr marL="0" indent="0">
              <a:buNone/>
            </a:pPr>
            <a:r>
              <a:rPr lang="en-IN" sz="2400" b="1" dirty="0"/>
              <a:t> </a:t>
            </a:r>
            <a:r>
              <a:rPr lang="en-IN" sz="2400" dirty="0"/>
              <a:t>It is caused by too high profit earned by the producers is called profit induced inflation.</a:t>
            </a:r>
          </a:p>
          <a:p>
            <a:pPr marL="0" indent="0">
              <a:buNone/>
            </a:pPr>
            <a:r>
              <a:rPr lang="en-IN" sz="2400" b="1" dirty="0"/>
              <a:t>7. On the basis of factors responsible for inflation:</a:t>
            </a:r>
          </a:p>
          <a:p>
            <a:pPr marL="0" indent="0">
              <a:buNone/>
            </a:pPr>
            <a:r>
              <a:rPr lang="en-IN" sz="2400" b="1" dirty="0"/>
              <a:t>a. Demand-pull Inflation:</a:t>
            </a:r>
          </a:p>
          <a:p>
            <a:pPr marL="0" indent="0">
              <a:buNone/>
            </a:pPr>
            <a:r>
              <a:rPr lang="en-IN" sz="2400" dirty="0"/>
              <a:t>    Inflation arising out of excess demand for goods as against the supply of goods at the full employment level leads to demand pull inflation.</a:t>
            </a:r>
          </a:p>
          <a:p>
            <a:pPr marL="0" indent="0">
              <a:buNone/>
            </a:pPr>
            <a:endParaRPr lang="en-IN" sz="2400" dirty="0"/>
          </a:p>
          <a:p>
            <a:pPr marL="457200" indent="-457200">
              <a:buAutoNum type="alphaLcPeriod"/>
            </a:pPr>
            <a:endParaRPr lang="en-IN" sz="2400" b="1" dirty="0"/>
          </a:p>
          <a:p>
            <a:pPr marL="457200" indent="-457200">
              <a:buAutoNum type="alphaLcPeriod"/>
            </a:pPr>
            <a:endParaRPr lang="en-IN" sz="2400" b="1" dirty="0"/>
          </a:p>
        </p:txBody>
      </p:sp>
    </p:spTree>
    <p:extLst>
      <p:ext uri="{BB962C8B-B14F-4D97-AF65-F5344CB8AC3E}">
        <p14:creationId xmlns:p14="http://schemas.microsoft.com/office/powerpoint/2010/main" val="309259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4D63E02-72A1-4010-BC76-D5351BB90F27}"/>
              </a:ext>
            </a:extLst>
          </p:cNvPr>
          <p:cNvSpPr>
            <a:spLocks noGrp="1"/>
          </p:cNvSpPr>
          <p:nvPr>
            <p:ph idx="1"/>
          </p:nvPr>
        </p:nvSpPr>
        <p:spPr>
          <a:xfrm>
            <a:off x="0" y="169817"/>
            <a:ext cx="12191999" cy="6559457"/>
          </a:xfrm>
        </p:spPr>
        <p:txBody>
          <a:bodyPr>
            <a:normAutofit lnSpcReduction="10000"/>
          </a:bodyPr>
          <a:lstStyle/>
          <a:p>
            <a:pPr marL="0" indent="0" fontAlgn="base">
              <a:buNone/>
            </a:pPr>
            <a:r>
              <a:rPr lang="en-US" dirty="0"/>
              <a:t>       </a:t>
            </a:r>
            <a:r>
              <a:rPr lang="en-US" sz="2800" b="1" dirty="0"/>
              <a:t>Fisher’s Quantity Theory of Money or Cash Transaction Approach.</a:t>
            </a:r>
            <a:endParaRPr lang="en-US" sz="2800" dirty="0"/>
          </a:p>
          <a:p>
            <a:pPr marL="0" indent="0" fontAlgn="base">
              <a:buNone/>
            </a:pPr>
            <a:r>
              <a:rPr lang="en-US" sz="2400" dirty="0"/>
              <a:t>     The  Cash transaction approach of the quantity theory of money was provided by the American economist Irving Fisher in his book- The Purchasing Power of Money (1911). According to Fisher, “Other things remaining unchanged, as the quantity of money in circulation increases, the price level also increases in direct proportion and the value of money decreases and vice versa”. </a:t>
            </a:r>
          </a:p>
          <a:p>
            <a:pPr marL="0" indent="0" fontAlgn="base">
              <a:buNone/>
            </a:pPr>
            <a:r>
              <a:rPr lang="en-US" sz="2400" b="1" dirty="0"/>
              <a:t>   Fisher’s quantity theory is  explained with the help of his famous equation of exchange: </a:t>
            </a:r>
            <a:endParaRPr lang="en-US" sz="2400" dirty="0"/>
          </a:p>
          <a:p>
            <a:pPr marL="0" indent="0" fontAlgn="base">
              <a:buNone/>
            </a:pPr>
            <a:r>
              <a:rPr lang="en-US" sz="2400" dirty="0"/>
              <a:t>     MV = PT or P = MV/T </a:t>
            </a:r>
          </a:p>
          <a:p>
            <a:pPr marL="0" indent="0">
              <a:buNone/>
            </a:pPr>
            <a:r>
              <a:rPr lang="en-IN" sz="2400" dirty="0"/>
              <a:t>Where, M – the total quantity of money of all types.</a:t>
            </a:r>
          </a:p>
          <a:p>
            <a:pPr marL="0" indent="0">
              <a:buNone/>
            </a:pPr>
            <a:r>
              <a:rPr lang="en-IN" sz="2400" dirty="0"/>
              <a:t>           V – is the velocity of circulation of money. The product MV is the total supply of  </a:t>
            </a:r>
          </a:p>
          <a:p>
            <a:pPr marL="0" indent="0">
              <a:buNone/>
            </a:pPr>
            <a:r>
              <a:rPr lang="en-IN" sz="2400" dirty="0"/>
              <a:t>                 money in a year.</a:t>
            </a:r>
          </a:p>
          <a:p>
            <a:pPr marL="0" indent="0">
              <a:buNone/>
            </a:pPr>
            <a:r>
              <a:rPr lang="en-IN" sz="2400" dirty="0"/>
              <a:t>           T – is the total amount of goods and services exchanged for money.</a:t>
            </a:r>
          </a:p>
          <a:p>
            <a:pPr marL="0" indent="0">
              <a:buNone/>
            </a:pPr>
            <a:r>
              <a:rPr lang="en-IN" sz="2400" dirty="0"/>
              <a:t>           p – is the price per unit, Hence the product PT is the total value of all the </a:t>
            </a:r>
          </a:p>
          <a:p>
            <a:pPr marL="0" indent="0">
              <a:buNone/>
            </a:pPr>
            <a:r>
              <a:rPr lang="en-IN" sz="2400" dirty="0"/>
              <a:t>                transactions for which money is used. </a:t>
            </a:r>
          </a:p>
          <a:p>
            <a:pPr marL="0" indent="0">
              <a:buNone/>
            </a:pPr>
            <a:endParaRPr lang="en-IN" sz="2400" dirty="0"/>
          </a:p>
        </p:txBody>
      </p:sp>
    </p:spTree>
    <p:extLst>
      <p:ext uri="{BB962C8B-B14F-4D97-AF65-F5344CB8AC3E}">
        <p14:creationId xmlns:p14="http://schemas.microsoft.com/office/powerpoint/2010/main" val="10762800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35A03-466B-4B08-A544-B0D26E1FEEE9}"/>
              </a:ext>
            </a:extLst>
          </p:cNvPr>
          <p:cNvSpPr>
            <a:spLocks noGrp="1"/>
          </p:cNvSpPr>
          <p:nvPr>
            <p:ph idx="1"/>
          </p:nvPr>
        </p:nvSpPr>
        <p:spPr>
          <a:xfrm>
            <a:off x="150920" y="142043"/>
            <a:ext cx="11789546" cy="6569475"/>
          </a:xfrm>
        </p:spPr>
        <p:txBody>
          <a:bodyPr>
            <a:normAutofit/>
          </a:bodyPr>
          <a:lstStyle/>
          <a:p>
            <a:pPr marL="0" indent="0">
              <a:buNone/>
            </a:pPr>
            <a:r>
              <a:rPr lang="en-IN" sz="2400" b="1" dirty="0"/>
              <a:t>b. Cost-push inflation:</a:t>
            </a:r>
          </a:p>
          <a:p>
            <a:pPr marL="0" indent="0">
              <a:buNone/>
            </a:pPr>
            <a:r>
              <a:rPr lang="en-IN" sz="2400" dirty="0"/>
              <a:t>  When a rise in the cost of production caused by the higher wages leads to rise in prices in goods. This situation is caused cost-push inflation.</a:t>
            </a:r>
          </a:p>
          <a:p>
            <a:pPr marL="0" indent="0">
              <a:buNone/>
            </a:pPr>
            <a:r>
              <a:rPr lang="en-IN" sz="2400" b="1" dirty="0"/>
              <a:t>         -------                ----------             ----------</a:t>
            </a:r>
          </a:p>
        </p:txBody>
      </p:sp>
    </p:spTree>
    <p:extLst>
      <p:ext uri="{BB962C8B-B14F-4D97-AF65-F5344CB8AC3E}">
        <p14:creationId xmlns:p14="http://schemas.microsoft.com/office/powerpoint/2010/main" val="35874327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ECAAD-FA4D-4C19-9A56-D475EBFD0B39}"/>
              </a:ext>
            </a:extLst>
          </p:cNvPr>
          <p:cNvSpPr>
            <a:spLocks noGrp="1"/>
          </p:cNvSpPr>
          <p:nvPr>
            <p:ph idx="1"/>
          </p:nvPr>
        </p:nvSpPr>
        <p:spPr>
          <a:xfrm>
            <a:off x="186431" y="221943"/>
            <a:ext cx="11745157" cy="6454066"/>
          </a:xfrm>
        </p:spPr>
        <p:txBody>
          <a:bodyPr/>
          <a:lstStyle/>
          <a:p>
            <a:pPr marL="0" indent="0" algn="ctr">
              <a:buNone/>
            </a:pPr>
            <a:r>
              <a:rPr lang="en-IN" sz="2800" b="1" dirty="0"/>
              <a:t>Causes of inflation:</a:t>
            </a:r>
          </a:p>
          <a:p>
            <a:pPr marL="0" indent="0">
              <a:buNone/>
            </a:pPr>
            <a:r>
              <a:rPr lang="en-IN" sz="2800" b="1" dirty="0"/>
              <a:t>1. Increase in money supply:</a:t>
            </a:r>
          </a:p>
          <a:p>
            <a:pPr marL="0" indent="0">
              <a:buNone/>
            </a:pPr>
            <a:r>
              <a:rPr lang="en-IN" sz="2800" dirty="0"/>
              <a:t>  Expansion of the supply of money beyond of normal requirement of trade and industry is one of the causes responsible for inflation. When the supply of money increases leads to inflation.</a:t>
            </a:r>
          </a:p>
          <a:p>
            <a:pPr marL="0" indent="0">
              <a:buNone/>
            </a:pPr>
            <a:r>
              <a:rPr lang="en-IN" sz="2800" b="1" dirty="0"/>
              <a:t>2. Wars:</a:t>
            </a:r>
          </a:p>
          <a:p>
            <a:pPr marL="0" indent="0">
              <a:buNone/>
            </a:pPr>
            <a:r>
              <a:rPr lang="en-IN" sz="2800" dirty="0"/>
              <a:t>  Wars are responsible for inflation. During wars, the needs of the military are required to be met first. Consequently the supply of goods for the civilians is reduced . This causes rise in price. </a:t>
            </a:r>
            <a:endParaRPr lang="en-IN" sz="2800" b="1" dirty="0"/>
          </a:p>
          <a:p>
            <a:pPr marL="0" indent="0">
              <a:buNone/>
            </a:pPr>
            <a:endParaRPr lang="en-IN" dirty="0"/>
          </a:p>
        </p:txBody>
      </p:sp>
    </p:spTree>
    <p:extLst>
      <p:ext uri="{BB962C8B-B14F-4D97-AF65-F5344CB8AC3E}">
        <p14:creationId xmlns:p14="http://schemas.microsoft.com/office/powerpoint/2010/main" val="2949558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35A03-466B-4B08-A544-B0D26E1FEEE9}"/>
              </a:ext>
            </a:extLst>
          </p:cNvPr>
          <p:cNvSpPr>
            <a:spLocks noGrp="1"/>
          </p:cNvSpPr>
          <p:nvPr>
            <p:ph idx="1"/>
          </p:nvPr>
        </p:nvSpPr>
        <p:spPr>
          <a:xfrm>
            <a:off x="150920" y="142043"/>
            <a:ext cx="11789546" cy="6569475"/>
          </a:xfrm>
        </p:spPr>
        <p:txBody>
          <a:bodyPr>
            <a:normAutofit/>
          </a:bodyPr>
          <a:lstStyle/>
          <a:p>
            <a:pPr marL="0" indent="0">
              <a:buNone/>
            </a:pPr>
            <a:r>
              <a:rPr lang="en-IN" sz="2400" b="1" dirty="0"/>
              <a:t>3. Excessive investment by the government:</a:t>
            </a:r>
          </a:p>
          <a:p>
            <a:pPr marL="0" indent="0">
              <a:buNone/>
            </a:pPr>
            <a:r>
              <a:rPr lang="en-IN" sz="2400" dirty="0"/>
              <a:t>   When the government of a country spends enormous amount of money on project which will take a long time to yield results. There will be rise in the income of the people without corresponding increase in the supply of goods. This turn causes the prices to go up and leads to inflation. </a:t>
            </a:r>
          </a:p>
          <a:p>
            <a:pPr marL="0" indent="0">
              <a:buNone/>
            </a:pPr>
            <a:r>
              <a:rPr lang="en-IN" sz="2400" b="1" dirty="0"/>
              <a:t>4. Deficit financing:</a:t>
            </a:r>
          </a:p>
          <a:p>
            <a:pPr marL="0" indent="0">
              <a:buNone/>
            </a:pPr>
            <a:r>
              <a:rPr lang="en-IN" sz="2400" dirty="0"/>
              <a:t> Deficit financing by the government is one of the cause responsible for inflation. When the government adopts deficits financing that is spends more than it’s revenue, these results in printing of more currency notes. It results in increase in the supply of money and price.</a:t>
            </a:r>
          </a:p>
          <a:p>
            <a:pPr marL="0" indent="0">
              <a:buNone/>
            </a:pPr>
            <a:r>
              <a:rPr lang="en-IN" sz="2400" b="1" dirty="0"/>
              <a:t>5. Taxes:</a:t>
            </a:r>
          </a:p>
          <a:p>
            <a:pPr marL="0" indent="0">
              <a:buNone/>
            </a:pPr>
            <a:r>
              <a:rPr lang="en-IN" sz="2400" dirty="0"/>
              <a:t>  Taxes like GST and exercise duties  on goods and services levied by the government will result in rise in price leads to inflation.  </a:t>
            </a:r>
          </a:p>
        </p:txBody>
      </p:sp>
    </p:spTree>
    <p:extLst>
      <p:ext uri="{BB962C8B-B14F-4D97-AF65-F5344CB8AC3E}">
        <p14:creationId xmlns:p14="http://schemas.microsoft.com/office/powerpoint/2010/main" val="2166022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8CB70-626C-4023-BFDC-4630AC847A23}"/>
              </a:ext>
            </a:extLst>
          </p:cNvPr>
          <p:cNvSpPr>
            <a:spLocks noGrp="1"/>
          </p:cNvSpPr>
          <p:nvPr>
            <p:ph idx="1"/>
          </p:nvPr>
        </p:nvSpPr>
        <p:spPr>
          <a:xfrm>
            <a:off x="88777" y="0"/>
            <a:ext cx="12038120" cy="6858000"/>
          </a:xfrm>
        </p:spPr>
        <p:txBody>
          <a:bodyPr>
            <a:normAutofit lnSpcReduction="10000"/>
          </a:bodyPr>
          <a:lstStyle/>
          <a:p>
            <a:pPr marL="0" indent="0">
              <a:buNone/>
            </a:pPr>
            <a:r>
              <a:rPr lang="en-IN" sz="2400" b="1" dirty="0"/>
              <a:t>6. Devaluation of currencies:</a:t>
            </a:r>
          </a:p>
          <a:p>
            <a:pPr marL="0" indent="0">
              <a:buNone/>
            </a:pPr>
            <a:r>
              <a:rPr lang="en-IN" sz="2400" dirty="0"/>
              <a:t>   When the currency of a country devalued. exports are encouraged and the imports are discouraged. As a result the supply of goods within the country is reduced and leads to rise in prices.</a:t>
            </a:r>
          </a:p>
          <a:p>
            <a:pPr marL="0" indent="0">
              <a:buNone/>
            </a:pPr>
            <a:r>
              <a:rPr lang="en-IN" sz="2400" b="1" dirty="0"/>
              <a:t>7. Dishoarding of money:</a:t>
            </a:r>
          </a:p>
          <a:p>
            <a:pPr marL="0" indent="0">
              <a:buNone/>
            </a:pPr>
            <a:r>
              <a:rPr lang="en-IN" sz="2400" dirty="0"/>
              <a:t>    When there is dishoarding of money by the public, that is when the hoarded money is brought in to circulation by the people. There will be increase in the supply of money. It will increase the demand for goods and there by raises  prices of goods and services. </a:t>
            </a:r>
          </a:p>
          <a:p>
            <a:pPr marL="0" indent="0">
              <a:buNone/>
            </a:pPr>
            <a:r>
              <a:rPr lang="en-IN" sz="2400" b="1" dirty="0"/>
              <a:t>8. Increase in wages:</a:t>
            </a:r>
          </a:p>
          <a:p>
            <a:pPr marL="0" indent="0">
              <a:buNone/>
            </a:pPr>
            <a:r>
              <a:rPr lang="en-IN" sz="2400" dirty="0"/>
              <a:t>   When Trade unions succeed to achieve higher wages for their members. It increases the cost of production and rise in prices.</a:t>
            </a:r>
          </a:p>
          <a:p>
            <a:pPr marL="0" indent="0">
              <a:buNone/>
            </a:pPr>
            <a:r>
              <a:rPr lang="en-IN" sz="2400" b="1" dirty="0"/>
              <a:t>9. Bottlenecks in production:</a:t>
            </a:r>
          </a:p>
          <a:p>
            <a:pPr marL="0" indent="0">
              <a:buNone/>
            </a:pPr>
            <a:r>
              <a:rPr lang="en-IN" sz="2400" b="1" dirty="0"/>
              <a:t> </a:t>
            </a:r>
            <a:r>
              <a:rPr lang="en-IN" sz="2400" dirty="0"/>
              <a:t>Sometimes production may suffer on account of the non-availability of new materials, shortage of power or strikes or lockouts. This cause the prices of goods to go up. </a:t>
            </a:r>
            <a:endParaRPr lang="en-IN" sz="2400" b="1" dirty="0"/>
          </a:p>
          <a:p>
            <a:pPr marL="0" indent="0">
              <a:buNone/>
            </a:pPr>
            <a:r>
              <a:rPr lang="en-IN" sz="2400" dirty="0"/>
              <a:t>     </a:t>
            </a:r>
          </a:p>
          <a:p>
            <a:pPr marL="0" indent="0">
              <a:buNone/>
            </a:pPr>
            <a:endParaRPr lang="en-IN" sz="2400" dirty="0"/>
          </a:p>
        </p:txBody>
      </p:sp>
    </p:spTree>
    <p:extLst>
      <p:ext uri="{BB962C8B-B14F-4D97-AF65-F5344CB8AC3E}">
        <p14:creationId xmlns:p14="http://schemas.microsoft.com/office/powerpoint/2010/main" val="11427911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F7E53F-1066-4105-A26D-729FF8E94A00}"/>
              </a:ext>
            </a:extLst>
          </p:cNvPr>
          <p:cNvSpPr>
            <a:spLocks noGrp="1"/>
          </p:cNvSpPr>
          <p:nvPr>
            <p:ph idx="1"/>
          </p:nvPr>
        </p:nvSpPr>
        <p:spPr>
          <a:xfrm>
            <a:off x="79898" y="97653"/>
            <a:ext cx="12112101" cy="6760347"/>
          </a:xfrm>
        </p:spPr>
        <p:txBody>
          <a:bodyPr>
            <a:noAutofit/>
          </a:bodyPr>
          <a:lstStyle/>
          <a:p>
            <a:pPr marL="0" indent="0">
              <a:buNone/>
            </a:pPr>
            <a:r>
              <a:rPr lang="en-IN" sz="2400" b="1" dirty="0"/>
              <a:t>10. Natural calamities:</a:t>
            </a:r>
          </a:p>
          <a:p>
            <a:pPr marL="0" indent="0">
              <a:buNone/>
            </a:pPr>
            <a:r>
              <a:rPr lang="en-IN" sz="2400" b="1" dirty="0"/>
              <a:t>    </a:t>
            </a:r>
            <a:r>
              <a:rPr lang="en-IN" sz="2400" dirty="0"/>
              <a:t>Natural calamities like floods, drought, earthquakes etc. will adversely affect normal productive activities in the country and cause the scarcity of certain products. This in turn rises the prices of goods.</a:t>
            </a:r>
          </a:p>
          <a:p>
            <a:pPr marL="0" indent="0">
              <a:buNone/>
            </a:pPr>
            <a:endParaRPr lang="en-IN" sz="2400" b="1" dirty="0"/>
          </a:p>
          <a:p>
            <a:pPr marL="0" indent="0" algn="ctr">
              <a:buNone/>
            </a:pPr>
            <a:r>
              <a:rPr lang="en-IN" sz="2400" b="1" dirty="0"/>
              <a:t>  </a:t>
            </a:r>
            <a:r>
              <a:rPr lang="en-IN" sz="2800" b="1" dirty="0"/>
              <a:t>Effects of Inflation:</a:t>
            </a:r>
          </a:p>
          <a:p>
            <a:pPr marL="0" indent="0">
              <a:buNone/>
            </a:pPr>
            <a:r>
              <a:rPr lang="en-IN" sz="2400" b="1" dirty="0"/>
              <a:t>A.  Effects on Production:</a:t>
            </a:r>
          </a:p>
          <a:p>
            <a:pPr marL="0" indent="0">
              <a:buNone/>
            </a:pPr>
            <a:r>
              <a:rPr lang="en-IN" sz="2400" b="1" dirty="0"/>
              <a:t>     </a:t>
            </a:r>
            <a:r>
              <a:rPr lang="en-IN" sz="2400" dirty="0"/>
              <a:t>When prices start rising, production is encouraged and producers earn windfall profits. This induce more employment, production and income. When inflation takes place at a faster rate beyond the stage of full employment. It would have an adverse effect on the productive capacity of the economy.</a:t>
            </a:r>
          </a:p>
          <a:p>
            <a:pPr marL="0" indent="0">
              <a:buNone/>
            </a:pPr>
            <a:r>
              <a:rPr lang="en-IN" sz="2400" b="1" dirty="0"/>
              <a:t>1.  Adverse effect on savings.</a:t>
            </a:r>
          </a:p>
          <a:p>
            <a:pPr marL="0" indent="0">
              <a:buNone/>
            </a:pPr>
            <a:r>
              <a:rPr lang="en-IN" sz="2400" dirty="0"/>
              <a:t>      During the inflation period the cost of living rises, which increases money expenditure of the households. Hence the capacity to save  and capital formation is largely reduced.</a:t>
            </a:r>
          </a:p>
          <a:p>
            <a:pPr marL="457200" indent="-457200">
              <a:buAutoNum type="arabicPeriod" startAt="2"/>
            </a:pPr>
            <a:endParaRPr lang="en-IN" sz="2400" dirty="0"/>
          </a:p>
          <a:p>
            <a:pPr marL="457200" indent="-457200">
              <a:buAutoNum type="arabicPeriod" startAt="2"/>
            </a:pPr>
            <a:endParaRPr lang="en-IN" sz="2400" dirty="0"/>
          </a:p>
          <a:p>
            <a:pPr marL="0" indent="0">
              <a:buNone/>
            </a:pPr>
            <a:endParaRPr lang="en-IN" sz="2400" dirty="0"/>
          </a:p>
          <a:p>
            <a:pPr marL="0" indent="0">
              <a:buNone/>
            </a:pPr>
            <a:r>
              <a:rPr lang="en-IN" sz="2400" dirty="0"/>
              <a:t> </a:t>
            </a:r>
            <a:endParaRPr lang="en-IN" sz="2400" b="1" dirty="0"/>
          </a:p>
        </p:txBody>
      </p:sp>
    </p:spTree>
    <p:extLst>
      <p:ext uri="{BB962C8B-B14F-4D97-AF65-F5344CB8AC3E}">
        <p14:creationId xmlns:p14="http://schemas.microsoft.com/office/powerpoint/2010/main" val="34119149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CEEE84-F542-4111-A28D-916FC91DA604}"/>
              </a:ext>
            </a:extLst>
          </p:cNvPr>
          <p:cNvSpPr>
            <a:spLocks noGrp="1"/>
          </p:cNvSpPr>
          <p:nvPr>
            <p:ph idx="1"/>
          </p:nvPr>
        </p:nvSpPr>
        <p:spPr>
          <a:xfrm>
            <a:off x="0" y="0"/>
            <a:ext cx="12046999" cy="6858000"/>
          </a:xfrm>
        </p:spPr>
        <p:txBody>
          <a:bodyPr>
            <a:normAutofit/>
          </a:bodyPr>
          <a:lstStyle/>
          <a:p>
            <a:pPr marL="0" indent="0">
              <a:buNone/>
            </a:pPr>
            <a:r>
              <a:rPr lang="en-IN" sz="2400" b="1" dirty="0"/>
              <a:t>2. Reduction in Production:</a:t>
            </a:r>
          </a:p>
          <a:p>
            <a:pPr marL="0" indent="0">
              <a:buNone/>
            </a:pPr>
            <a:r>
              <a:rPr lang="en-IN" sz="2400" dirty="0"/>
              <a:t>   Inflation adversely affects the volume of production because the expectation of rising prices along with rising costs of inputs. This uncertainty reduces production.</a:t>
            </a:r>
          </a:p>
          <a:p>
            <a:pPr marL="0" indent="0">
              <a:buNone/>
            </a:pPr>
            <a:r>
              <a:rPr lang="en-IN" sz="2400" b="1" dirty="0"/>
              <a:t>3. Hoarding and Black Marketing:</a:t>
            </a:r>
          </a:p>
          <a:p>
            <a:pPr marL="0" indent="0">
              <a:buNone/>
            </a:pPr>
            <a:r>
              <a:rPr lang="en-IN" sz="2400" dirty="0"/>
              <a:t>   To earn more from rising prices, producers hoard stocks of their commodities. Hence, an artificial scarcity of the commodities is created in the market. Then the producers sell their products in the black market.</a:t>
            </a:r>
          </a:p>
          <a:p>
            <a:pPr marL="0" indent="0">
              <a:buNone/>
            </a:pPr>
            <a:r>
              <a:rPr lang="en-IN" sz="2400" dirty="0"/>
              <a:t>4. </a:t>
            </a:r>
            <a:r>
              <a:rPr lang="en-IN" sz="2400" b="1" dirty="0"/>
              <a:t>Encourages for speculative activities:</a:t>
            </a:r>
          </a:p>
          <a:p>
            <a:pPr marL="0" indent="0">
              <a:buNone/>
            </a:pPr>
            <a:r>
              <a:rPr lang="en-IN" sz="2400" dirty="0"/>
              <a:t>    Inflation leads to a fall in production due to a decline in investment and encourages the businessman for speculative activities</a:t>
            </a:r>
          </a:p>
        </p:txBody>
      </p:sp>
    </p:spTree>
    <p:extLst>
      <p:ext uri="{BB962C8B-B14F-4D97-AF65-F5344CB8AC3E}">
        <p14:creationId xmlns:p14="http://schemas.microsoft.com/office/powerpoint/2010/main" val="9678327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8AC03-52AF-4C84-9501-D73E7B41230F}"/>
              </a:ext>
            </a:extLst>
          </p:cNvPr>
          <p:cNvSpPr>
            <a:spLocks noGrp="1"/>
          </p:cNvSpPr>
          <p:nvPr>
            <p:ph idx="1"/>
          </p:nvPr>
        </p:nvSpPr>
        <p:spPr>
          <a:xfrm>
            <a:off x="0" y="1"/>
            <a:ext cx="12020365" cy="6858000"/>
          </a:xfrm>
        </p:spPr>
        <p:txBody>
          <a:bodyPr>
            <a:normAutofit lnSpcReduction="10000"/>
          </a:bodyPr>
          <a:lstStyle/>
          <a:p>
            <a:pPr marL="0" indent="0">
              <a:buNone/>
            </a:pPr>
            <a:r>
              <a:rPr lang="en-IN" sz="2400" b="1" dirty="0"/>
              <a:t>B. Effects on Distribution:</a:t>
            </a:r>
          </a:p>
          <a:p>
            <a:pPr marL="0" indent="0">
              <a:buNone/>
            </a:pPr>
            <a:r>
              <a:rPr lang="en-IN" sz="2400" dirty="0"/>
              <a:t>     Persistent inflation will have greater impact on distribution of income and wealth. </a:t>
            </a:r>
          </a:p>
          <a:p>
            <a:pPr marL="0" indent="0">
              <a:buNone/>
            </a:pPr>
            <a:r>
              <a:rPr lang="en-IN" sz="2400" dirty="0"/>
              <a:t>Hyper inflation results in retribution of income in favour of rich class people, adverse effect on middle and low income groups.</a:t>
            </a:r>
          </a:p>
          <a:p>
            <a:pPr marL="0" indent="0">
              <a:buNone/>
            </a:pPr>
            <a:r>
              <a:rPr lang="en-IN" sz="2400" b="1" dirty="0"/>
              <a:t>1.  Debtors and Creditors:</a:t>
            </a:r>
          </a:p>
          <a:p>
            <a:pPr marL="0" indent="0">
              <a:buNone/>
            </a:pPr>
            <a:r>
              <a:rPr lang="en-IN" sz="2400" dirty="0"/>
              <a:t>    The debtors gain and creditors lose during the period of inflation. Debtors gain because they repay their borrowed money whose purchasing power is lower than they borrowed. Creditors lose because they get less in terms of goods and services than what they had lent.</a:t>
            </a:r>
          </a:p>
          <a:p>
            <a:pPr marL="0" indent="0">
              <a:buNone/>
            </a:pPr>
            <a:r>
              <a:rPr lang="en-IN" sz="2400" b="1" dirty="0"/>
              <a:t>2. Wage Earners:</a:t>
            </a:r>
          </a:p>
          <a:p>
            <a:pPr marL="0" indent="0">
              <a:buNone/>
            </a:pPr>
            <a:r>
              <a:rPr lang="en-IN" sz="2400" dirty="0"/>
              <a:t>   Wage earners suffer during inflation because wages do not rise in the same proportion in which the cost of living rises.</a:t>
            </a:r>
          </a:p>
          <a:p>
            <a:pPr marL="0" indent="0">
              <a:buNone/>
            </a:pPr>
            <a:r>
              <a:rPr lang="en-IN" sz="2400" b="1" dirty="0"/>
              <a:t>3. Fixed income groups:</a:t>
            </a:r>
          </a:p>
          <a:p>
            <a:pPr marL="0" indent="0">
              <a:buNone/>
            </a:pPr>
            <a:r>
              <a:rPr lang="en-IN" sz="2400" dirty="0"/>
              <a:t>    The fixed income earners like pensioners, salaried class persons living on past savings and people depending on rental income etc are severally hit by inflation. The fixed income earners suffer during inflation as their incomes remain fixed while the prices rise high.</a:t>
            </a:r>
          </a:p>
          <a:p>
            <a:pPr marL="0" indent="0">
              <a:buNone/>
            </a:pPr>
            <a:endParaRPr lang="en-IN" sz="2400" dirty="0"/>
          </a:p>
        </p:txBody>
      </p:sp>
    </p:spTree>
    <p:extLst>
      <p:ext uri="{BB962C8B-B14F-4D97-AF65-F5344CB8AC3E}">
        <p14:creationId xmlns:p14="http://schemas.microsoft.com/office/powerpoint/2010/main" val="37467594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BDA1A-0086-472D-9412-B2709AF1E726}"/>
              </a:ext>
            </a:extLst>
          </p:cNvPr>
          <p:cNvSpPr>
            <a:spLocks noGrp="1"/>
          </p:cNvSpPr>
          <p:nvPr>
            <p:ph idx="1"/>
          </p:nvPr>
        </p:nvSpPr>
        <p:spPr>
          <a:xfrm>
            <a:off x="0" y="0"/>
            <a:ext cx="12192000" cy="6857999"/>
          </a:xfrm>
        </p:spPr>
        <p:txBody>
          <a:bodyPr>
            <a:normAutofit/>
          </a:bodyPr>
          <a:lstStyle/>
          <a:p>
            <a:pPr marL="0" indent="0">
              <a:buNone/>
            </a:pPr>
            <a:r>
              <a:rPr lang="en-IN" sz="2400" b="1" dirty="0"/>
              <a:t>4. Entrepreneurs:</a:t>
            </a:r>
          </a:p>
          <a:p>
            <a:pPr marL="0" indent="0">
              <a:buNone/>
            </a:pPr>
            <a:r>
              <a:rPr lang="en-IN" sz="2400" dirty="0"/>
              <a:t>  During inflation producers, traders, merchants and speculators make all round gains because a rise in prices assures higher profits, because the costs do not rise in the short run.</a:t>
            </a:r>
          </a:p>
          <a:p>
            <a:pPr marL="0" indent="0">
              <a:buNone/>
            </a:pPr>
            <a:r>
              <a:rPr lang="en-IN" sz="2400" b="1" dirty="0"/>
              <a:t>5. Farmers:</a:t>
            </a:r>
          </a:p>
          <a:p>
            <a:pPr marL="0" indent="0">
              <a:buNone/>
            </a:pPr>
            <a:r>
              <a:rPr lang="en-IN" sz="2400" dirty="0"/>
              <a:t>  Farmers generally stand to benefit during inflation. This is because the prices of farm products favourably.</a:t>
            </a:r>
          </a:p>
          <a:p>
            <a:pPr marL="0" indent="0">
              <a:buNone/>
            </a:pPr>
            <a:r>
              <a:rPr lang="en-IN" sz="2400" b="1" dirty="0"/>
              <a:t>6. Investors:</a:t>
            </a:r>
          </a:p>
          <a:p>
            <a:pPr marL="0" indent="0">
              <a:buNone/>
            </a:pPr>
            <a:r>
              <a:rPr lang="en-IN" sz="2400" dirty="0"/>
              <a:t>  </a:t>
            </a:r>
            <a:r>
              <a:rPr lang="en-IN" sz="2400" b="1" dirty="0"/>
              <a:t> </a:t>
            </a:r>
            <a:r>
              <a:rPr lang="en-IN" sz="2400" dirty="0"/>
              <a:t>Investors in equity and shares gain as they are getting a share in the profits. On the other hand, investors in debentures, bonds and fixed income bearing securities lose during the period of rising prices.</a:t>
            </a:r>
          </a:p>
          <a:p>
            <a:pPr marL="0" indent="0">
              <a:buNone/>
            </a:pPr>
            <a:r>
              <a:rPr lang="en-IN" sz="2400" b="1" dirty="0"/>
              <a:t>C. Other Effects:</a:t>
            </a:r>
          </a:p>
          <a:p>
            <a:pPr marL="0" indent="0">
              <a:buNone/>
            </a:pPr>
            <a:r>
              <a:rPr lang="en-IN" sz="2400" b="1" dirty="0"/>
              <a:t>1. Effects on international trade:</a:t>
            </a:r>
          </a:p>
          <a:p>
            <a:pPr marL="0" indent="0">
              <a:buNone/>
            </a:pPr>
            <a:r>
              <a:rPr lang="en-IN" sz="2400" b="1" dirty="0"/>
              <a:t> </a:t>
            </a:r>
            <a:r>
              <a:rPr lang="en-IN" sz="2400" dirty="0"/>
              <a:t>Inflation adversely affects international trade. Inflation tends to reduce exports and increase imports. As result, the balance of payments becomes unfavourable.</a:t>
            </a:r>
            <a:endParaRPr lang="en-IN" sz="2400" b="1" dirty="0"/>
          </a:p>
        </p:txBody>
      </p:sp>
    </p:spTree>
    <p:extLst>
      <p:ext uri="{BB962C8B-B14F-4D97-AF65-F5344CB8AC3E}">
        <p14:creationId xmlns:p14="http://schemas.microsoft.com/office/powerpoint/2010/main" val="20378305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BDA1A-0086-472D-9412-B2709AF1E726}"/>
              </a:ext>
            </a:extLst>
          </p:cNvPr>
          <p:cNvSpPr>
            <a:spLocks noGrp="1"/>
          </p:cNvSpPr>
          <p:nvPr>
            <p:ph idx="1"/>
          </p:nvPr>
        </p:nvSpPr>
        <p:spPr>
          <a:xfrm>
            <a:off x="0" y="0"/>
            <a:ext cx="12192000" cy="6857999"/>
          </a:xfrm>
        </p:spPr>
        <p:txBody>
          <a:bodyPr>
            <a:normAutofit/>
          </a:bodyPr>
          <a:lstStyle/>
          <a:p>
            <a:pPr marL="0" indent="0">
              <a:buNone/>
            </a:pPr>
            <a:r>
              <a:rPr lang="en-IN" sz="2400" b="1" dirty="0"/>
              <a:t>2. Social and political effects:</a:t>
            </a:r>
          </a:p>
          <a:p>
            <a:pPr marL="0" indent="0">
              <a:buNone/>
            </a:pPr>
            <a:r>
              <a:rPr lang="en-IN" sz="2400" dirty="0"/>
              <a:t>    Inflation is socially harmful because the gap between rich and poor widens, workers resorts to strike. This ultimately makes the people to loss their faith in government. It leads to political instability in a country.</a:t>
            </a:r>
          </a:p>
          <a:p>
            <a:pPr marL="0" indent="0">
              <a:buNone/>
            </a:pPr>
            <a:r>
              <a:rPr lang="en-IN" sz="2400" b="1" dirty="0"/>
              <a:t>3. Collapse of monetary system:</a:t>
            </a:r>
          </a:p>
          <a:p>
            <a:pPr marL="0" indent="0">
              <a:buNone/>
            </a:pPr>
            <a:r>
              <a:rPr lang="en-IN" sz="2400" dirty="0"/>
              <a:t> If hyper inflation persists and the value of money continues to fall vary rapidly, it ultimately leads to the collapse of the monetary system. </a:t>
            </a:r>
          </a:p>
          <a:p>
            <a:pPr marL="0" indent="0" algn="ctr">
              <a:buNone/>
            </a:pPr>
            <a:r>
              <a:rPr lang="en-IN" sz="2400" dirty="0"/>
              <a:t> </a:t>
            </a:r>
          </a:p>
          <a:p>
            <a:pPr marL="457200" indent="-457200">
              <a:buAutoNum type="alphaUcPeriod"/>
            </a:pPr>
            <a:r>
              <a:rPr lang="en-IN" sz="2400" dirty="0"/>
              <a:t>------                     --------                         --------</a:t>
            </a:r>
          </a:p>
        </p:txBody>
      </p:sp>
    </p:spTree>
    <p:extLst>
      <p:ext uri="{BB962C8B-B14F-4D97-AF65-F5344CB8AC3E}">
        <p14:creationId xmlns:p14="http://schemas.microsoft.com/office/powerpoint/2010/main" val="40478198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826414-F7DE-441D-B8B2-348F1C0C295E}"/>
              </a:ext>
            </a:extLst>
          </p:cNvPr>
          <p:cNvSpPr>
            <a:spLocks noGrp="1"/>
          </p:cNvSpPr>
          <p:nvPr>
            <p:ph idx="1"/>
          </p:nvPr>
        </p:nvSpPr>
        <p:spPr>
          <a:xfrm>
            <a:off x="0" y="0"/>
            <a:ext cx="12191999" cy="6858000"/>
          </a:xfrm>
        </p:spPr>
        <p:txBody>
          <a:bodyPr>
            <a:normAutofit fontScale="47500" lnSpcReduction="20000"/>
          </a:bodyPr>
          <a:lstStyle/>
          <a:p>
            <a:pPr marL="0" indent="0" algn="ctr">
              <a:buNone/>
            </a:pPr>
            <a:r>
              <a:rPr lang="en-IN" sz="5900" dirty="0"/>
              <a:t> </a:t>
            </a:r>
            <a:r>
              <a:rPr lang="en-IN" sz="5900" b="1" dirty="0"/>
              <a:t>Measures to Control Inflation: </a:t>
            </a:r>
          </a:p>
          <a:p>
            <a:pPr marL="0" indent="0">
              <a:buNone/>
            </a:pPr>
            <a:r>
              <a:rPr lang="en-IN" sz="4600" b="1" dirty="0"/>
              <a:t>A.   Monetary Measures: </a:t>
            </a:r>
          </a:p>
          <a:p>
            <a:pPr marL="0" indent="0">
              <a:buNone/>
            </a:pPr>
            <a:r>
              <a:rPr lang="en-IN" sz="4600" dirty="0"/>
              <a:t>   It refers to the central bank policy of regulating and controlling the volume of currency and credit and there by control inflation.</a:t>
            </a:r>
          </a:p>
          <a:p>
            <a:pPr marL="0" indent="0">
              <a:buNone/>
            </a:pPr>
            <a:r>
              <a:rPr lang="en-IN" sz="4600" dirty="0"/>
              <a:t>    The central bank uses two methods for controlling volume of credit and regulate the rate of inflation in the country.</a:t>
            </a:r>
          </a:p>
          <a:p>
            <a:pPr marL="0" indent="0">
              <a:buNone/>
            </a:pPr>
            <a:r>
              <a:rPr lang="en-IN" sz="4600" dirty="0"/>
              <a:t>1.  </a:t>
            </a:r>
            <a:r>
              <a:rPr lang="en-IN" sz="4600" b="1" dirty="0"/>
              <a:t>Quantitate credit control methods:</a:t>
            </a:r>
          </a:p>
          <a:p>
            <a:pPr marL="0" indent="0">
              <a:buNone/>
            </a:pPr>
            <a:r>
              <a:rPr lang="en-IN" sz="4600" dirty="0"/>
              <a:t>  </a:t>
            </a:r>
            <a:r>
              <a:rPr lang="en-IN" sz="4600" b="1" dirty="0"/>
              <a:t>a  Bank rate policy: </a:t>
            </a:r>
          </a:p>
          <a:p>
            <a:pPr marL="0" indent="0">
              <a:buNone/>
            </a:pPr>
            <a:r>
              <a:rPr lang="en-IN" sz="4600" dirty="0"/>
              <a:t>    To curb inflation, the central bank generally increase the rediscount rates. It leads to an increase in interest rate and increase the cost of borrowing funds for business.</a:t>
            </a:r>
          </a:p>
          <a:p>
            <a:pPr marL="0" indent="0">
              <a:buNone/>
            </a:pPr>
            <a:r>
              <a:rPr lang="en-IN" sz="4600" dirty="0"/>
              <a:t>  </a:t>
            </a:r>
            <a:r>
              <a:rPr lang="en-IN" sz="4600" b="1" dirty="0"/>
              <a:t>b.  Open market Operations:</a:t>
            </a:r>
          </a:p>
          <a:p>
            <a:pPr marL="0" indent="0">
              <a:buNone/>
            </a:pPr>
            <a:r>
              <a:rPr lang="en-IN" sz="4600" dirty="0"/>
              <a:t>    It refers to the sale of government securities by the central bank in the open market. It reduce the volume of money in circulation. This curbs inflationary rise in price.</a:t>
            </a:r>
          </a:p>
          <a:p>
            <a:pPr marL="0" indent="0">
              <a:buNone/>
            </a:pPr>
            <a:r>
              <a:rPr lang="en-IN" sz="4600" b="1" dirty="0"/>
              <a:t> c. Cash resave ratio:</a:t>
            </a:r>
          </a:p>
          <a:p>
            <a:pPr marL="0" indent="0">
              <a:buNone/>
            </a:pPr>
            <a:r>
              <a:rPr lang="en-IN" sz="4600" dirty="0"/>
              <a:t>    It is the percentage of deposits of commercial bank to be held in central bank. The central bank can influence the volume of credit by raising cash reserve ratio during the inflationary period.</a:t>
            </a:r>
          </a:p>
          <a:p>
            <a:pPr marL="0" indent="0">
              <a:buNone/>
            </a:pPr>
            <a:endParaRPr lang="en-IN" sz="4600" dirty="0"/>
          </a:p>
          <a:p>
            <a:pPr marL="0" indent="0">
              <a:buNone/>
            </a:pPr>
            <a:r>
              <a:rPr lang="en-IN" sz="4600" b="1" dirty="0"/>
              <a:t> </a:t>
            </a:r>
            <a:r>
              <a:rPr lang="en-IN" sz="4600" dirty="0"/>
              <a:t> </a:t>
            </a:r>
          </a:p>
        </p:txBody>
      </p:sp>
    </p:spTree>
    <p:extLst>
      <p:ext uri="{BB962C8B-B14F-4D97-AF65-F5344CB8AC3E}">
        <p14:creationId xmlns:p14="http://schemas.microsoft.com/office/powerpoint/2010/main" val="796409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57BF52-789E-465D-8FDD-DAA549CEEAAC}"/>
              </a:ext>
            </a:extLst>
          </p:cNvPr>
          <p:cNvSpPr>
            <a:spLocks noGrp="1"/>
          </p:cNvSpPr>
          <p:nvPr>
            <p:ph idx="1"/>
          </p:nvPr>
        </p:nvSpPr>
        <p:spPr>
          <a:xfrm>
            <a:off x="97654" y="115411"/>
            <a:ext cx="11942115" cy="6742590"/>
          </a:xfrm>
        </p:spPr>
        <p:txBody>
          <a:bodyPr>
            <a:normAutofit lnSpcReduction="10000"/>
          </a:bodyPr>
          <a:lstStyle/>
          <a:p>
            <a:pPr marL="0" indent="0" fontAlgn="base">
              <a:buNone/>
            </a:pPr>
            <a:r>
              <a:rPr lang="en-US" sz="2400" dirty="0"/>
              <a:t>    Like other commodities, the value of money or the price level is also determined by the demand and supply of money. </a:t>
            </a:r>
          </a:p>
          <a:p>
            <a:pPr marL="0" indent="0" fontAlgn="base">
              <a:buNone/>
            </a:pPr>
            <a:r>
              <a:rPr lang="en-US" sz="2400" b="1" dirty="0"/>
              <a:t>  1. Supply of Money: </a:t>
            </a:r>
            <a:endParaRPr lang="en-US" sz="2400" dirty="0"/>
          </a:p>
          <a:p>
            <a:pPr marL="0" indent="0" fontAlgn="base">
              <a:buNone/>
            </a:pPr>
            <a:r>
              <a:rPr lang="en-US" sz="2400" dirty="0"/>
              <a:t>     The supply of money consists of the quantity of money in existence (M) multiplied by the velocity of money (V). In Fisher’s equation, V is the  velocity of money which means the average number of times a unit of money turns over or changes hands. </a:t>
            </a:r>
            <a:endParaRPr lang="en-IN" sz="2400" dirty="0"/>
          </a:p>
          <a:p>
            <a:pPr marL="0" indent="0" fontAlgn="base">
              <a:buNone/>
            </a:pPr>
            <a:r>
              <a:rPr lang="en-US" sz="2400" dirty="0"/>
              <a:t>Thus, MV refers to the total volume of money in circulation during a period of time.  </a:t>
            </a:r>
          </a:p>
          <a:p>
            <a:pPr marL="0" indent="0" fontAlgn="base">
              <a:buNone/>
            </a:pPr>
            <a:r>
              <a:rPr lang="en-US" sz="2400" b="1" dirty="0"/>
              <a:t>ii. Demand for Money: </a:t>
            </a:r>
            <a:endParaRPr lang="en-US" sz="2400" dirty="0"/>
          </a:p>
          <a:p>
            <a:pPr marL="0" indent="0" fontAlgn="base">
              <a:buNone/>
            </a:pPr>
            <a:r>
              <a:rPr lang="en-US" sz="2400" dirty="0"/>
              <a:t>   Money is demanded  for transaction purposes. The demand for money is equal to the total market value of all goods and services transacted. It is obtained by multiplying total amount of things (T) by average price level (P). </a:t>
            </a:r>
          </a:p>
          <a:p>
            <a:pPr marL="0" indent="0" fontAlgn="base">
              <a:buNone/>
            </a:pPr>
            <a:r>
              <a:rPr lang="en-US" sz="2400" dirty="0"/>
              <a:t>    </a:t>
            </a:r>
            <a:endParaRPr lang="en-US" dirty="0"/>
          </a:p>
          <a:p>
            <a:pPr marL="0" indent="0" fontAlgn="base">
              <a:buNone/>
            </a:pPr>
            <a:r>
              <a:rPr lang="en-US" sz="2400" dirty="0"/>
              <a:t>    MV=PT suggest that in an economy, the total value of all goods sold during any period PT, is equal to the total quantity of money MV spent  during that period. The equation further denotes that the price level is directly related to MV and inversely related T.   </a:t>
            </a:r>
          </a:p>
          <a:p>
            <a:pPr marL="0" indent="0" fontAlgn="base">
              <a:buNone/>
            </a:pPr>
            <a:r>
              <a:rPr lang="en-US" sz="2400" dirty="0"/>
              <a:t> </a:t>
            </a:r>
            <a:endParaRPr lang="en-IN" dirty="0"/>
          </a:p>
        </p:txBody>
      </p:sp>
    </p:spTree>
    <p:extLst>
      <p:ext uri="{BB962C8B-B14F-4D97-AF65-F5344CB8AC3E}">
        <p14:creationId xmlns:p14="http://schemas.microsoft.com/office/powerpoint/2010/main" val="35434732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1F4AFF-3961-4AD5-826C-6FA479575A03}"/>
              </a:ext>
            </a:extLst>
          </p:cNvPr>
          <p:cNvSpPr>
            <a:spLocks noGrp="1"/>
          </p:cNvSpPr>
          <p:nvPr>
            <p:ph idx="1"/>
          </p:nvPr>
        </p:nvSpPr>
        <p:spPr>
          <a:xfrm>
            <a:off x="1" y="0"/>
            <a:ext cx="12191999" cy="6858000"/>
          </a:xfrm>
        </p:spPr>
        <p:txBody>
          <a:bodyPr>
            <a:normAutofit/>
          </a:bodyPr>
          <a:lstStyle/>
          <a:p>
            <a:pPr marL="0" indent="0">
              <a:buNone/>
            </a:pPr>
            <a:r>
              <a:rPr lang="en-IN" sz="2400" b="1" dirty="0"/>
              <a:t>d.  Statutory liquidity ratio:</a:t>
            </a:r>
          </a:p>
          <a:p>
            <a:pPr marL="0" indent="0">
              <a:buNone/>
            </a:pPr>
            <a:r>
              <a:rPr lang="en-IN" sz="2400" dirty="0"/>
              <a:t>    It is the portion of deposits of commercial bank to be held itself in the form of liquid assets. By increasing SLR, the central bank regulate the  rate inflation in the country.</a:t>
            </a:r>
          </a:p>
          <a:p>
            <a:pPr marL="0" indent="0">
              <a:buNone/>
            </a:pPr>
            <a:r>
              <a:rPr lang="en-IN" sz="2400" b="1" dirty="0"/>
              <a:t>2.  Qualitative Credit Control methods:</a:t>
            </a:r>
          </a:p>
          <a:p>
            <a:pPr marL="0" indent="0">
              <a:buNone/>
            </a:pPr>
            <a:r>
              <a:rPr lang="en-IN" sz="2400" dirty="0"/>
              <a:t>     It means regulating the quality or uses of credit.it encourage credit to essential uses and discourage credit to non essential uses. It includes,</a:t>
            </a:r>
          </a:p>
          <a:p>
            <a:pPr marL="0" indent="0">
              <a:buNone/>
            </a:pPr>
            <a:r>
              <a:rPr lang="en-IN" sz="2400" dirty="0"/>
              <a:t>a.   Fixing margin requirements.</a:t>
            </a:r>
          </a:p>
          <a:p>
            <a:pPr marL="0" indent="0">
              <a:buNone/>
            </a:pPr>
            <a:r>
              <a:rPr lang="en-IN" sz="2400" dirty="0"/>
              <a:t>b.   Regulation of consumer credit.</a:t>
            </a:r>
          </a:p>
          <a:p>
            <a:pPr marL="0" indent="0">
              <a:buNone/>
            </a:pPr>
            <a:r>
              <a:rPr lang="en-IN" sz="2400" dirty="0"/>
              <a:t>c.  Credit rationing.</a:t>
            </a:r>
          </a:p>
          <a:p>
            <a:pPr marL="0" indent="0">
              <a:buNone/>
            </a:pPr>
            <a:r>
              <a:rPr lang="en-IN" sz="2400" dirty="0"/>
              <a:t>d.  Issuing Directives.</a:t>
            </a:r>
          </a:p>
          <a:p>
            <a:pPr marL="0" indent="0">
              <a:buNone/>
            </a:pPr>
            <a:r>
              <a:rPr lang="en-IN" sz="2400" dirty="0"/>
              <a:t>e.  Direct action.</a:t>
            </a:r>
          </a:p>
          <a:p>
            <a:pPr marL="0" indent="0">
              <a:buNone/>
            </a:pPr>
            <a:r>
              <a:rPr lang="en-IN" sz="2400" dirty="0"/>
              <a:t>f.    Publicity.</a:t>
            </a:r>
          </a:p>
          <a:p>
            <a:pPr marL="0" indent="0">
              <a:buNone/>
            </a:pPr>
            <a:endParaRPr lang="en-IN" sz="2400" dirty="0"/>
          </a:p>
        </p:txBody>
      </p:sp>
    </p:spTree>
    <p:extLst>
      <p:ext uri="{BB962C8B-B14F-4D97-AF65-F5344CB8AC3E}">
        <p14:creationId xmlns:p14="http://schemas.microsoft.com/office/powerpoint/2010/main" val="1178440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1FBAF5-365A-429E-BC58-AE7D7B469A13}"/>
              </a:ext>
            </a:extLst>
          </p:cNvPr>
          <p:cNvSpPr>
            <a:spLocks noGrp="1"/>
          </p:cNvSpPr>
          <p:nvPr>
            <p:ph idx="1"/>
          </p:nvPr>
        </p:nvSpPr>
        <p:spPr>
          <a:xfrm>
            <a:off x="142043" y="213065"/>
            <a:ext cx="11913833" cy="6480698"/>
          </a:xfrm>
        </p:spPr>
        <p:txBody>
          <a:bodyPr>
            <a:normAutofit lnSpcReduction="10000"/>
          </a:bodyPr>
          <a:lstStyle/>
          <a:p>
            <a:pPr marL="0" indent="0">
              <a:buNone/>
            </a:pPr>
            <a:r>
              <a:rPr lang="en-IN" sz="2400" b="1" dirty="0"/>
              <a:t>B.  Fiscal Measures:</a:t>
            </a:r>
          </a:p>
          <a:p>
            <a:pPr marL="0" indent="0">
              <a:buNone/>
            </a:pPr>
            <a:r>
              <a:rPr lang="en-IN" sz="2400" dirty="0"/>
              <a:t>    It refers to the measures undertaken by the govt with regard  to taxation, public expenditure  and public borrowing to stabilize the economic growth. It includes,</a:t>
            </a:r>
          </a:p>
          <a:p>
            <a:pPr marL="0" indent="0">
              <a:buNone/>
            </a:pPr>
            <a:r>
              <a:rPr lang="en-IN" sz="2400" dirty="0"/>
              <a:t>  1. Increase in taxation</a:t>
            </a:r>
          </a:p>
          <a:p>
            <a:pPr marL="0" indent="0">
              <a:buNone/>
            </a:pPr>
            <a:r>
              <a:rPr lang="en-IN" sz="2400" dirty="0"/>
              <a:t>  2. Reduce public expenditure</a:t>
            </a:r>
          </a:p>
          <a:p>
            <a:pPr marL="0" indent="0">
              <a:buNone/>
            </a:pPr>
            <a:r>
              <a:rPr lang="en-IN" sz="2400" dirty="0"/>
              <a:t>  3. More borrowings by the govt from the public.</a:t>
            </a:r>
          </a:p>
          <a:p>
            <a:pPr marL="0" indent="0">
              <a:buNone/>
            </a:pPr>
            <a:r>
              <a:rPr lang="en-IN" sz="2400" dirty="0"/>
              <a:t>  4. Preparing Surplus budget</a:t>
            </a:r>
          </a:p>
          <a:p>
            <a:pPr marL="457200" indent="-457200">
              <a:buAutoNum type="alphaUcPeriod" startAt="3"/>
            </a:pPr>
            <a:r>
              <a:rPr lang="en-IN" sz="2400" b="1" dirty="0"/>
              <a:t>Other Measures.</a:t>
            </a:r>
          </a:p>
          <a:p>
            <a:pPr marL="0" indent="0">
              <a:buNone/>
            </a:pPr>
            <a:r>
              <a:rPr lang="en-IN" sz="2400" dirty="0"/>
              <a:t>1</a:t>
            </a:r>
            <a:r>
              <a:rPr lang="en-IN" sz="2400" b="1" dirty="0"/>
              <a:t>.   Wage policy:</a:t>
            </a:r>
          </a:p>
          <a:p>
            <a:pPr marL="0" indent="0">
              <a:buNone/>
            </a:pPr>
            <a:r>
              <a:rPr lang="en-IN" sz="2400" dirty="0"/>
              <a:t>    In order to control cost push inflation, wages should be kept under control. The wage rate can be increased only when productivity of labour increases.</a:t>
            </a:r>
          </a:p>
          <a:p>
            <a:pPr marL="0" indent="0">
              <a:buNone/>
            </a:pPr>
            <a:r>
              <a:rPr lang="en-IN" sz="2400" b="1" dirty="0"/>
              <a:t>2.  Price control and Rationing:</a:t>
            </a:r>
          </a:p>
          <a:p>
            <a:pPr marL="0" indent="0">
              <a:buNone/>
            </a:pPr>
            <a:r>
              <a:rPr lang="en-IN" sz="2400" dirty="0"/>
              <a:t>    During inflation, the prices of essential consumer goods must be prevented from rising through price controls and rationing. Rationing refers to distribution of essential goods at fair prices through a network of fair price shops.</a:t>
            </a:r>
          </a:p>
          <a:p>
            <a:pPr marL="0" indent="0">
              <a:buNone/>
            </a:pPr>
            <a:endParaRPr lang="en-IN" sz="2400" dirty="0"/>
          </a:p>
          <a:p>
            <a:pPr marL="0" indent="0">
              <a:buNone/>
            </a:pPr>
            <a:endParaRPr lang="en-IN" sz="2400" dirty="0"/>
          </a:p>
        </p:txBody>
      </p:sp>
    </p:spTree>
    <p:extLst>
      <p:ext uri="{BB962C8B-B14F-4D97-AF65-F5344CB8AC3E}">
        <p14:creationId xmlns:p14="http://schemas.microsoft.com/office/powerpoint/2010/main" val="42178294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2B0BFB-0948-4725-A017-49ECBF7834F2}"/>
              </a:ext>
            </a:extLst>
          </p:cNvPr>
          <p:cNvSpPr>
            <a:spLocks noGrp="1"/>
          </p:cNvSpPr>
          <p:nvPr>
            <p:ph idx="1"/>
          </p:nvPr>
        </p:nvSpPr>
        <p:spPr>
          <a:xfrm>
            <a:off x="71021" y="142043"/>
            <a:ext cx="11967099" cy="6542842"/>
          </a:xfrm>
        </p:spPr>
        <p:txBody>
          <a:bodyPr>
            <a:normAutofit/>
          </a:bodyPr>
          <a:lstStyle/>
          <a:p>
            <a:pPr marL="0" indent="0">
              <a:buNone/>
            </a:pPr>
            <a:r>
              <a:rPr lang="en-IN" sz="2400" b="1" dirty="0"/>
              <a:t>3. Saving Schemes:</a:t>
            </a:r>
          </a:p>
          <a:p>
            <a:pPr marL="0" indent="0">
              <a:buNone/>
            </a:pPr>
            <a:r>
              <a:rPr lang="en-IN" sz="2400" dirty="0"/>
              <a:t>Voluntary and compulsory saving schemes initiated by the govt to absorb excess money supply with in the public and reduced the effective demand for goods and lower the prices.</a:t>
            </a:r>
          </a:p>
          <a:p>
            <a:pPr marL="0" indent="0">
              <a:buNone/>
            </a:pPr>
            <a:r>
              <a:rPr lang="en-IN" sz="2400" b="1" dirty="0"/>
              <a:t>4. Selection of proper projects:</a:t>
            </a:r>
          </a:p>
          <a:p>
            <a:pPr marL="0" indent="0">
              <a:buNone/>
            </a:pPr>
            <a:r>
              <a:rPr lang="en-IN" sz="2400" b="1" dirty="0"/>
              <a:t> </a:t>
            </a:r>
            <a:r>
              <a:rPr lang="en-IN" sz="2400" dirty="0"/>
              <a:t>The pattern of investment should be such that a larger fund flows to those project which are quick yielding.</a:t>
            </a:r>
          </a:p>
          <a:p>
            <a:pPr marL="0" indent="0">
              <a:buNone/>
            </a:pPr>
            <a:r>
              <a:rPr lang="en-IN" sz="2400" b="1" dirty="0"/>
              <a:t>5. Imports:</a:t>
            </a:r>
          </a:p>
          <a:p>
            <a:pPr marL="0" indent="0">
              <a:buNone/>
            </a:pPr>
            <a:r>
              <a:rPr lang="en-IN" sz="2400" dirty="0"/>
              <a:t>  Larger imports of goods may improve the supply position within the country and thereby contribute to reduction in prices.</a:t>
            </a:r>
          </a:p>
          <a:p>
            <a:pPr marL="0" indent="0">
              <a:buNone/>
            </a:pPr>
            <a:r>
              <a:rPr lang="en-IN" sz="2400"/>
              <a:t>       -------        ----------          -------------</a:t>
            </a:r>
            <a:endParaRPr lang="en-IN" sz="2400" dirty="0"/>
          </a:p>
          <a:p>
            <a:pPr marL="0" indent="0">
              <a:buNone/>
            </a:pPr>
            <a:endParaRPr lang="en-IN" sz="2400" b="1" dirty="0"/>
          </a:p>
        </p:txBody>
      </p:sp>
    </p:spTree>
    <p:extLst>
      <p:ext uri="{BB962C8B-B14F-4D97-AF65-F5344CB8AC3E}">
        <p14:creationId xmlns:p14="http://schemas.microsoft.com/office/powerpoint/2010/main" val="27300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1CCAA-C176-4276-BDD9-5CC8F8D5F3B8}"/>
              </a:ext>
            </a:extLst>
          </p:cNvPr>
          <p:cNvSpPr>
            <a:spLocks noGrp="1" noRot="1" noChangeAspect="1" noMove="1" noResize="1" noEditPoints="1" noAdjustHandles="1" noChangeArrowheads="1" noChangeShapeType="1" noTextEdit="1"/>
          </p:cNvSpPr>
          <p:nvPr>
            <p:ph idx="1"/>
          </p:nvPr>
        </p:nvSpPr>
        <p:spPr>
          <a:xfrm>
            <a:off x="275208" y="301841"/>
            <a:ext cx="11709646" cy="6329778"/>
          </a:xfrm>
          <a:blipFill>
            <a:blip r:embed="rId2"/>
            <a:stretch>
              <a:fillRect l="-521" t="-1638" r="-1145"/>
            </a:stretch>
          </a:blipFill>
        </p:spPr>
        <p:txBody>
          <a:bodyPr/>
          <a:lstStyle/>
          <a:p>
            <a:pPr>
              <a:buNone/>
            </a:pPr>
            <a:r>
              <a:rPr lang="en-IN" dirty="0">
                <a:noFill/>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9F9B63D-57EF-4281-9B3D-F9230CDDC3A9}"/>
                  </a:ext>
                </a:extLst>
              </p:cNvPr>
              <p:cNvSpPr txBox="1"/>
              <p:nvPr/>
            </p:nvSpPr>
            <p:spPr>
              <a:xfrm>
                <a:off x="1846554" y="1607301"/>
                <a:ext cx="2929632" cy="369332"/>
              </a:xfrm>
              <a:prstGeom prst="rect">
                <a:avLst/>
              </a:prstGeom>
              <a:noFill/>
            </p:spPr>
            <p:txBody>
              <a:bodyPr wrap="square" lIns="0" tIns="0" rIns="0" bIns="0" rtlCol="0">
                <a:spAutoFit/>
              </a:bodyPr>
              <a:lstStyle/>
              <a:p>
                <a:r>
                  <a:rPr lang="pt-BR" sz="2400" dirty="0"/>
                  <a:t>MV+</a:t>
                </a:r>
                <a14:m>
                  <m:oMath xmlns:m="http://schemas.openxmlformats.org/officeDocument/2006/math">
                    <m:sSup>
                      <m:sSupPr>
                        <m:ctrlPr>
                          <a:rPr lang="pt-BR" sz="2400" i="1" smtClean="0">
                            <a:latin typeface="Cambria Math" panose="02040503050406030204" pitchFamily="18" charset="0"/>
                          </a:rPr>
                        </m:ctrlPr>
                      </m:sSupPr>
                      <m:e>
                        <m:r>
                          <a:rPr lang="en-IN" sz="2400" b="0" i="1" smtClean="0">
                            <a:latin typeface="Cambria Math" panose="02040503050406030204" pitchFamily="18" charset="0"/>
                          </a:rPr>
                          <m:t>𝑀</m:t>
                        </m:r>
                      </m:e>
                      <m:sup>
                        <m:r>
                          <a:rPr lang="en-IN" sz="2400" b="0" i="1" smtClean="0">
                            <a:latin typeface="Cambria Math" panose="02040503050406030204" pitchFamily="18" charset="0"/>
                          </a:rPr>
                          <m:t>1 </m:t>
                        </m:r>
                      </m:sup>
                    </m:sSup>
                    <m:sSup>
                      <m:sSupPr>
                        <m:ctrlPr>
                          <a:rPr lang="pt-BR" sz="2400" i="1" smtClean="0">
                            <a:latin typeface="Cambria Math" panose="02040503050406030204" pitchFamily="18" charset="0"/>
                          </a:rPr>
                        </m:ctrlPr>
                      </m:sSupPr>
                      <m:e>
                        <m:r>
                          <a:rPr lang="en-IN" sz="2400" b="0" i="1" smtClean="0">
                            <a:latin typeface="Cambria Math" panose="02040503050406030204" pitchFamily="18" charset="0"/>
                          </a:rPr>
                          <m:t>𝑉</m:t>
                        </m:r>
                      </m:e>
                      <m:sup>
                        <m:r>
                          <a:rPr lang="en-IN" sz="2400" b="0" i="1" smtClean="0">
                            <a:latin typeface="Cambria Math" panose="02040503050406030204" pitchFamily="18" charset="0"/>
                          </a:rPr>
                          <m:t>1</m:t>
                        </m:r>
                      </m:sup>
                    </m:sSup>
                    <m:r>
                      <a:rPr lang="en-IN" sz="2400" b="0" i="1" smtClean="0">
                        <a:latin typeface="Cambria Math" panose="02040503050406030204" pitchFamily="18" charset="0"/>
                      </a:rPr>
                      <m:t>=</m:t>
                    </m:r>
                    <m:r>
                      <a:rPr lang="en-IN" sz="2400" b="0" i="1" smtClean="0">
                        <a:latin typeface="Cambria Math" panose="02040503050406030204" pitchFamily="18" charset="0"/>
                      </a:rPr>
                      <m:t>𝑃𝑇</m:t>
                    </m:r>
                  </m:oMath>
                </a14:m>
                <a:endParaRPr lang="en-IN" sz="2400" dirty="0"/>
              </a:p>
            </p:txBody>
          </p:sp>
        </mc:Choice>
        <mc:Fallback xmlns="">
          <p:sp>
            <p:nvSpPr>
              <p:cNvPr id="7" name="TextBox 6">
                <a:extLst>
                  <a:ext uri="{FF2B5EF4-FFF2-40B4-BE49-F238E27FC236}">
                    <a16:creationId xmlns:a16="http://schemas.microsoft.com/office/drawing/2014/main" xmlns="" xmlns:a14="http://schemas.microsoft.com/office/drawing/2010/main" id="{D9F9B63D-57EF-4281-9B3D-F9230CDDC3A9}"/>
                  </a:ext>
                </a:extLst>
              </p:cNvPr>
              <p:cNvSpPr txBox="1">
                <a:spLocks noRot="1" noChangeAspect="1" noMove="1" noResize="1" noEditPoints="1" noAdjustHandles="1" noChangeArrowheads="1" noChangeShapeType="1" noTextEdit="1"/>
              </p:cNvSpPr>
              <p:nvPr/>
            </p:nvSpPr>
            <p:spPr>
              <a:xfrm>
                <a:off x="1846554" y="1607301"/>
                <a:ext cx="2929632" cy="369332"/>
              </a:xfrm>
              <a:prstGeom prst="rect">
                <a:avLst/>
              </a:prstGeom>
              <a:blipFill>
                <a:blip r:embed="rId3"/>
                <a:stretch>
                  <a:fillRect l="-6458" t="-26667" b="-50000"/>
                </a:stretch>
              </a:blipFill>
            </p:spPr>
            <p:txBody>
              <a:bodyPr/>
              <a:lstStyle/>
              <a:p>
                <a:r>
                  <a:rPr lang="en-IN">
                    <a:noFill/>
                  </a:rPr>
                  <a:t> </a:t>
                </a:r>
              </a:p>
            </p:txBody>
          </p:sp>
        </mc:Fallback>
      </mc:AlternateContent>
    </p:spTree>
    <p:extLst>
      <p:ext uri="{BB962C8B-B14F-4D97-AF65-F5344CB8AC3E}">
        <p14:creationId xmlns:p14="http://schemas.microsoft.com/office/powerpoint/2010/main" val="34134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B0EA4B-0EB0-479D-B8D0-C8328BB330A0}"/>
              </a:ext>
            </a:extLst>
          </p:cNvPr>
          <p:cNvSpPr>
            <a:spLocks noGrp="1"/>
          </p:cNvSpPr>
          <p:nvPr>
            <p:ph idx="1"/>
          </p:nvPr>
        </p:nvSpPr>
        <p:spPr>
          <a:xfrm>
            <a:off x="195309" y="239697"/>
            <a:ext cx="11754035" cy="6400800"/>
          </a:xfrm>
        </p:spPr>
        <p:txBody>
          <a:bodyPr>
            <a:normAutofit/>
          </a:bodyPr>
          <a:lstStyle/>
          <a:p>
            <a:pPr marL="0" indent="0">
              <a:buNone/>
            </a:pPr>
            <a:r>
              <a:rPr lang="en-IN" sz="2400" dirty="0"/>
              <a:t> Fisher quantity theory of money is explained with the help of diagram.</a:t>
            </a:r>
          </a:p>
        </p:txBody>
      </p:sp>
      <p:pic>
        <p:nvPicPr>
          <p:cNvPr id="4" name="Picture 3">
            <a:extLst>
              <a:ext uri="{FF2B5EF4-FFF2-40B4-BE49-F238E27FC236}">
                <a16:creationId xmlns:a16="http://schemas.microsoft.com/office/drawing/2014/main" id="{7C6155DB-0B2C-421E-8C3F-E1B518AA14EF}"/>
              </a:ext>
            </a:extLst>
          </p:cNvPr>
          <p:cNvPicPr>
            <a:picLocks noChangeAspect="1"/>
          </p:cNvPicPr>
          <p:nvPr/>
        </p:nvPicPr>
        <p:blipFill>
          <a:blip r:embed="rId2"/>
          <a:stretch>
            <a:fillRect/>
          </a:stretch>
        </p:blipFill>
        <p:spPr>
          <a:xfrm>
            <a:off x="559293" y="953249"/>
            <a:ext cx="5266872" cy="4951504"/>
          </a:xfrm>
          <a:prstGeom prst="rect">
            <a:avLst/>
          </a:prstGeom>
        </p:spPr>
      </p:pic>
      <p:sp>
        <p:nvSpPr>
          <p:cNvPr id="5" name="TextBox 4">
            <a:extLst>
              <a:ext uri="{FF2B5EF4-FFF2-40B4-BE49-F238E27FC236}">
                <a16:creationId xmlns:a16="http://schemas.microsoft.com/office/drawing/2014/main" id="{A4F2E113-1A67-4D51-9A3E-E9B8FBAF6E9B}"/>
              </a:ext>
            </a:extLst>
          </p:cNvPr>
          <p:cNvSpPr txBox="1"/>
          <p:nvPr/>
        </p:nvSpPr>
        <p:spPr>
          <a:xfrm>
            <a:off x="3986074" y="953248"/>
            <a:ext cx="967666" cy="369332"/>
          </a:xfrm>
          <a:prstGeom prst="rect">
            <a:avLst/>
          </a:prstGeom>
          <a:noFill/>
        </p:spPr>
        <p:txBody>
          <a:bodyPr wrap="square" rtlCol="0">
            <a:spAutoFit/>
          </a:bodyPr>
          <a:lstStyle/>
          <a:p>
            <a:r>
              <a:rPr lang="en-IN" dirty="0"/>
              <a:t>P=f(M)</a:t>
            </a:r>
          </a:p>
        </p:txBody>
      </p:sp>
      <p:sp>
        <p:nvSpPr>
          <p:cNvPr id="6" name="TextBox 5">
            <a:extLst>
              <a:ext uri="{FF2B5EF4-FFF2-40B4-BE49-F238E27FC236}">
                <a16:creationId xmlns:a16="http://schemas.microsoft.com/office/drawing/2014/main" id="{B546BEB6-E08A-4972-8E21-8F454650E5A7}"/>
              </a:ext>
            </a:extLst>
          </p:cNvPr>
          <p:cNvSpPr txBox="1"/>
          <p:nvPr/>
        </p:nvSpPr>
        <p:spPr>
          <a:xfrm>
            <a:off x="4252404" y="2911876"/>
            <a:ext cx="577048" cy="369332"/>
          </a:xfrm>
          <a:prstGeom prst="rect">
            <a:avLst/>
          </a:prstGeom>
          <a:noFill/>
        </p:spPr>
        <p:txBody>
          <a:bodyPr wrap="square" rtlCol="0">
            <a:spAutoFit/>
          </a:bodyPr>
          <a:lstStyle/>
          <a:p>
            <a:r>
              <a:rPr lang="en-IN" dirty="0"/>
              <a:t>(A)</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6EDFBBA-21B7-4CAE-8CB2-B24F3485394A}"/>
                  </a:ext>
                </a:extLst>
              </p:cNvPr>
              <p:cNvSpPr txBox="1"/>
              <p:nvPr/>
            </p:nvSpPr>
            <p:spPr>
              <a:xfrm>
                <a:off x="3848471" y="5095782"/>
                <a:ext cx="577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i="1" smtClean="0">
                              <a:latin typeface="Cambria Math" panose="02040503050406030204" pitchFamily="18" charset="0"/>
                            </a:rPr>
                            <m:t>𝑀</m:t>
                          </m:r>
                        </m:e>
                        <m:sub>
                          <m:r>
                            <a:rPr lang="en-IN" i="1" smtClean="0">
                              <a:latin typeface="Cambria Math" panose="02040503050406030204" pitchFamily="18" charset="0"/>
                            </a:rPr>
                            <m:t>4</m:t>
                          </m:r>
                        </m:sub>
                      </m:sSub>
                    </m:oMath>
                  </m:oMathPara>
                </a14:m>
                <a:endParaRPr lang="en-IN" dirty="0"/>
              </a:p>
            </p:txBody>
          </p:sp>
        </mc:Choice>
        <mc:Fallback xmlns="">
          <p:sp>
            <p:nvSpPr>
              <p:cNvPr id="7" name="TextBox 6">
                <a:extLst>
                  <a:ext uri="{FF2B5EF4-FFF2-40B4-BE49-F238E27FC236}">
                    <a16:creationId xmlns:a16="http://schemas.microsoft.com/office/drawing/2014/main" xmlns="" xmlns:a14="http://schemas.microsoft.com/office/drawing/2010/main" id="{06EDFBBA-21B7-4CAE-8CB2-B24F3485394A}"/>
                  </a:ext>
                </a:extLst>
              </p:cNvPr>
              <p:cNvSpPr txBox="1">
                <a:spLocks noRot="1" noChangeAspect="1" noMove="1" noResize="1" noEditPoints="1" noAdjustHandles="1" noChangeArrowheads="1" noChangeShapeType="1" noTextEdit="1"/>
              </p:cNvSpPr>
              <p:nvPr/>
            </p:nvSpPr>
            <p:spPr>
              <a:xfrm>
                <a:off x="3848471" y="5095782"/>
                <a:ext cx="577048" cy="369332"/>
              </a:xfrm>
              <a:prstGeom prst="rect">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73F6D73-9EBC-48D1-A36C-2B2EFB3ECC1C}"/>
                  </a:ext>
                </a:extLst>
              </p:cNvPr>
              <p:cNvSpPr txBox="1"/>
              <p:nvPr/>
            </p:nvSpPr>
            <p:spPr>
              <a:xfrm>
                <a:off x="2423604" y="5095782"/>
                <a:ext cx="44388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i="1">
                              <a:latin typeface="Cambria Math" panose="02040503050406030204" pitchFamily="18" charset="0"/>
                            </a:rPr>
                            <m:t>𝑀</m:t>
                          </m:r>
                        </m:e>
                        <m:sub>
                          <m:r>
                            <a:rPr lang="en-IN" i="0">
                              <a:latin typeface="Cambria Math" panose="02040503050406030204" pitchFamily="18" charset="0"/>
                            </a:rPr>
                            <m:t>2</m:t>
                          </m:r>
                        </m:sub>
                      </m:sSub>
                    </m:oMath>
                  </m:oMathPara>
                </a14:m>
                <a:endParaRPr lang="en-IN" dirty="0"/>
              </a:p>
            </p:txBody>
          </p:sp>
        </mc:Choice>
        <mc:Fallback xmlns="">
          <p:sp>
            <p:nvSpPr>
              <p:cNvPr id="8" name="TextBox 7">
                <a:extLst>
                  <a:ext uri="{FF2B5EF4-FFF2-40B4-BE49-F238E27FC236}">
                    <a16:creationId xmlns:a16="http://schemas.microsoft.com/office/drawing/2014/main" xmlns="" xmlns:a14="http://schemas.microsoft.com/office/drawing/2010/main" id="{373F6D73-9EBC-48D1-A36C-2B2EFB3ECC1C}"/>
                  </a:ext>
                </a:extLst>
              </p:cNvPr>
              <p:cNvSpPr txBox="1">
                <a:spLocks noRot="1" noChangeAspect="1" noMove="1" noResize="1" noEditPoints="1" noAdjustHandles="1" noChangeArrowheads="1" noChangeShapeType="1" noTextEdit="1"/>
              </p:cNvSpPr>
              <p:nvPr/>
            </p:nvSpPr>
            <p:spPr>
              <a:xfrm>
                <a:off x="2423604" y="5095782"/>
                <a:ext cx="443883" cy="369332"/>
              </a:xfrm>
              <a:prstGeom prst="rect">
                <a:avLst/>
              </a:prstGeom>
              <a:blipFill>
                <a:blip r:embed="rId4"/>
                <a:stretch>
                  <a:fillRect/>
                </a:stretch>
              </a:blipFill>
            </p:spPr>
            <p:txBody>
              <a:bodyPr/>
              <a:lstStyle/>
              <a:p>
                <a:r>
                  <a:rPr lang="en-IN">
                    <a:noFill/>
                  </a:rPr>
                  <a:t> </a:t>
                </a:r>
              </a:p>
            </p:txBody>
          </p:sp>
        </mc:Fallback>
      </mc:AlternateContent>
      <p:sp>
        <p:nvSpPr>
          <p:cNvPr id="9" name="TextBox 8">
            <a:extLst>
              <a:ext uri="{FF2B5EF4-FFF2-40B4-BE49-F238E27FC236}">
                <a16:creationId xmlns:a16="http://schemas.microsoft.com/office/drawing/2014/main" id="{69B880D7-E3CB-4D8B-B251-0515F1FE3BB4}"/>
              </a:ext>
            </a:extLst>
          </p:cNvPr>
          <p:cNvSpPr txBox="1"/>
          <p:nvPr/>
        </p:nvSpPr>
        <p:spPr>
          <a:xfrm>
            <a:off x="1799947" y="5069148"/>
            <a:ext cx="266330" cy="369332"/>
          </a:xfrm>
          <a:prstGeom prst="rect">
            <a:avLst/>
          </a:prstGeom>
          <a:noFill/>
        </p:spPr>
        <p:txBody>
          <a:bodyPr wrap="square" rtlCol="0">
            <a:spAutoFit/>
          </a:bodyPr>
          <a:lstStyle/>
          <a:p>
            <a:r>
              <a:rPr lang="en-IN" dirty="0"/>
              <a:t>M</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BD58D61-4628-45E6-A1D6-A0213C8A36E8}"/>
                  </a:ext>
                </a:extLst>
              </p:cNvPr>
              <p:cNvSpPr txBox="1"/>
              <p:nvPr/>
            </p:nvSpPr>
            <p:spPr>
              <a:xfrm>
                <a:off x="914398" y="3524435"/>
                <a:ext cx="33735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dirty="0" smtClean="0">
                              <a:latin typeface="Cambria Math" panose="02040503050406030204" pitchFamily="18" charset="0"/>
                            </a:rPr>
                          </m:ctrlPr>
                        </m:sSubPr>
                        <m:e>
                          <m:r>
                            <a:rPr lang="en-IN" i="1" dirty="0">
                              <a:latin typeface="Cambria Math" panose="02040503050406030204" pitchFamily="18" charset="0"/>
                            </a:rPr>
                            <m:t>𝑃</m:t>
                          </m:r>
                        </m:e>
                        <m:sub>
                          <m:r>
                            <a:rPr lang="en-IN" i="0" dirty="0">
                              <a:latin typeface="Cambria Math" panose="02040503050406030204" pitchFamily="18" charset="0"/>
                            </a:rPr>
                            <m:t>2</m:t>
                          </m:r>
                        </m:sub>
                      </m:sSub>
                    </m:oMath>
                  </m:oMathPara>
                </a14:m>
                <a:endParaRPr lang="en-IN" dirty="0"/>
              </a:p>
            </p:txBody>
          </p:sp>
        </mc:Choice>
        <mc:Fallback xmlns="">
          <p:sp>
            <p:nvSpPr>
              <p:cNvPr id="10" name="TextBox 9">
                <a:extLst>
                  <a:ext uri="{FF2B5EF4-FFF2-40B4-BE49-F238E27FC236}">
                    <a16:creationId xmlns:a16="http://schemas.microsoft.com/office/drawing/2014/main" xmlns="" xmlns:a14="http://schemas.microsoft.com/office/drawing/2010/main" id="{8BD58D61-4628-45E6-A1D6-A0213C8A36E8}"/>
                  </a:ext>
                </a:extLst>
              </p:cNvPr>
              <p:cNvSpPr txBox="1">
                <a:spLocks noRot="1" noChangeAspect="1" noMove="1" noResize="1" noEditPoints="1" noAdjustHandles="1" noChangeArrowheads="1" noChangeShapeType="1" noTextEdit="1"/>
              </p:cNvSpPr>
              <p:nvPr/>
            </p:nvSpPr>
            <p:spPr>
              <a:xfrm>
                <a:off x="914398" y="3524435"/>
                <a:ext cx="337352" cy="369332"/>
              </a:xfrm>
              <a:prstGeom prst="rect">
                <a:avLst/>
              </a:prstGeom>
              <a:blipFill>
                <a:blip r:embed="rId5"/>
                <a:stretch>
                  <a:fillRect r="-909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31E2712-ACBC-4877-91DC-7F6E2AC135E9}"/>
                  </a:ext>
                </a:extLst>
              </p:cNvPr>
              <p:cNvSpPr txBox="1"/>
              <p:nvPr/>
            </p:nvSpPr>
            <p:spPr>
              <a:xfrm>
                <a:off x="1083074" y="1864311"/>
                <a:ext cx="3195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i="1">
                              <a:latin typeface="Cambria Math" panose="02040503050406030204" pitchFamily="18" charset="0"/>
                            </a:rPr>
                            <m:t>𝑃</m:t>
                          </m:r>
                        </m:e>
                        <m:sub>
                          <m:r>
                            <a:rPr lang="en-IN" i="0">
                              <a:latin typeface="Cambria Math" panose="02040503050406030204" pitchFamily="18" charset="0"/>
                            </a:rPr>
                            <m:t>4</m:t>
                          </m:r>
                        </m:sub>
                      </m:sSub>
                    </m:oMath>
                  </m:oMathPara>
                </a14:m>
                <a:endParaRPr lang="en-IN" dirty="0"/>
              </a:p>
            </p:txBody>
          </p:sp>
        </mc:Choice>
        <mc:Fallback xmlns="">
          <p:sp>
            <p:nvSpPr>
              <p:cNvPr id="12" name="TextBox 11">
                <a:extLst>
                  <a:ext uri="{FF2B5EF4-FFF2-40B4-BE49-F238E27FC236}">
                    <a16:creationId xmlns:a16="http://schemas.microsoft.com/office/drawing/2014/main" xmlns="" xmlns:a14="http://schemas.microsoft.com/office/drawing/2010/main" id="{131E2712-ACBC-4877-91DC-7F6E2AC135E9}"/>
                  </a:ext>
                </a:extLst>
              </p:cNvPr>
              <p:cNvSpPr txBox="1">
                <a:spLocks noRot="1" noChangeAspect="1" noMove="1" noResize="1" noEditPoints="1" noAdjustHandles="1" noChangeArrowheads="1" noChangeShapeType="1" noTextEdit="1"/>
              </p:cNvSpPr>
              <p:nvPr/>
            </p:nvSpPr>
            <p:spPr>
              <a:xfrm>
                <a:off x="1083074" y="1864311"/>
                <a:ext cx="319597" cy="369332"/>
              </a:xfrm>
              <a:prstGeom prst="rect">
                <a:avLst/>
              </a:prstGeom>
              <a:blipFill>
                <a:blip r:embed="rId6"/>
                <a:stretch>
                  <a:fillRect r="-11538" b="-1667"/>
                </a:stretch>
              </a:blipFill>
            </p:spPr>
            <p:txBody>
              <a:bodyPr/>
              <a:lstStyle/>
              <a:p>
                <a:r>
                  <a:rPr lang="en-IN">
                    <a:noFill/>
                  </a:rPr>
                  <a:t> </a:t>
                </a:r>
              </a:p>
            </p:txBody>
          </p:sp>
        </mc:Fallback>
      </mc:AlternateContent>
      <p:sp>
        <p:nvSpPr>
          <p:cNvPr id="13" name="TextBox 12">
            <a:extLst>
              <a:ext uri="{FF2B5EF4-FFF2-40B4-BE49-F238E27FC236}">
                <a16:creationId xmlns:a16="http://schemas.microsoft.com/office/drawing/2014/main" id="{2DB24BB3-2C0D-4AF5-87E3-DFD40E067911}"/>
              </a:ext>
            </a:extLst>
          </p:cNvPr>
          <p:cNvSpPr txBox="1"/>
          <p:nvPr/>
        </p:nvSpPr>
        <p:spPr>
          <a:xfrm>
            <a:off x="985420" y="4316313"/>
            <a:ext cx="337352" cy="369332"/>
          </a:xfrm>
          <a:prstGeom prst="rect">
            <a:avLst/>
          </a:prstGeom>
          <a:noFill/>
        </p:spPr>
        <p:txBody>
          <a:bodyPr wrap="square" rtlCol="0">
            <a:spAutoFit/>
          </a:bodyPr>
          <a:lstStyle/>
          <a:p>
            <a:r>
              <a:rPr lang="en-IN" dirty="0"/>
              <a:t>P</a:t>
            </a:r>
          </a:p>
        </p:txBody>
      </p:sp>
      <p:pic>
        <p:nvPicPr>
          <p:cNvPr id="15" name="Picture 14">
            <a:extLst>
              <a:ext uri="{FF2B5EF4-FFF2-40B4-BE49-F238E27FC236}">
                <a16:creationId xmlns:a16="http://schemas.microsoft.com/office/drawing/2014/main" id="{FFF91976-3C6E-42D7-AD33-148D12BAC254}"/>
              </a:ext>
            </a:extLst>
          </p:cNvPr>
          <p:cNvPicPr>
            <a:picLocks noChangeAspect="1"/>
          </p:cNvPicPr>
          <p:nvPr/>
        </p:nvPicPr>
        <p:blipFill>
          <a:blip r:embed="rId7"/>
          <a:stretch>
            <a:fillRect/>
          </a:stretch>
        </p:blipFill>
        <p:spPr>
          <a:xfrm>
            <a:off x="5122222" y="1037116"/>
            <a:ext cx="4844795" cy="4682970"/>
          </a:xfrm>
          <a:prstGeom prst="rect">
            <a:avLst/>
          </a:prstGeom>
        </p:spPr>
      </p:pic>
      <p:sp>
        <p:nvSpPr>
          <p:cNvPr id="16" name="TextBox 15">
            <a:extLst>
              <a:ext uri="{FF2B5EF4-FFF2-40B4-BE49-F238E27FC236}">
                <a16:creationId xmlns:a16="http://schemas.microsoft.com/office/drawing/2014/main" id="{AA1F19DD-B74A-4EE0-968C-5493B38BD32F}"/>
              </a:ext>
            </a:extLst>
          </p:cNvPr>
          <p:cNvSpPr txBox="1"/>
          <p:nvPr/>
        </p:nvSpPr>
        <p:spPr>
          <a:xfrm>
            <a:off x="1162781" y="5029864"/>
            <a:ext cx="266330" cy="369332"/>
          </a:xfrm>
          <a:prstGeom prst="rect">
            <a:avLst/>
          </a:prstGeom>
          <a:noFill/>
        </p:spPr>
        <p:txBody>
          <a:bodyPr wrap="square" rtlCol="0">
            <a:spAutoFit/>
          </a:bodyPr>
          <a:lstStyle/>
          <a:p>
            <a:r>
              <a:rPr lang="en-IN" dirty="0"/>
              <a:t>O</a:t>
            </a:r>
          </a:p>
        </p:txBody>
      </p:sp>
      <p:sp>
        <p:nvSpPr>
          <p:cNvPr id="17" name="TextBox 16">
            <a:extLst>
              <a:ext uri="{FF2B5EF4-FFF2-40B4-BE49-F238E27FC236}">
                <a16:creationId xmlns:a16="http://schemas.microsoft.com/office/drawing/2014/main" id="{1896C3B7-424A-4E5F-97C9-ED96D52E43DC}"/>
              </a:ext>
            </a:extLst>
          </p:cNvPr>
          <p:cNvSpPr txBox="1"/>
          <p:nvPr/>
        </p:nvSpPr>
        <p:spPr>
          <a:xfrm>
            <a:off x="5598498" y="5280448"/>
            <a:ext cx="336612" cy="646331"/>
          </a:xfrm>
          <a:prstGeom prst="rect">
            <a:avLst/>
          </a:prstGeom>
          <a:noFill/>
        </p:spPr>
        <p:txBody>
          <a:bodyPr wrap="square" rtlCol="0">
            <a:spAutoFit/>
          </a:bodyPr>
          <a:lstStyle/>
          <a:p>
            <a:r>
              <a:rPr lang="en-IN" dirty="0"/>
              <a:t>O</a:t>
            </a:r>
          </a:p>
          <a:p>
            <a:endParaRPr lang="en-IN" dirty="0"/>
          </a:p>
        </p:txBody>
      </p:sp>
      <p:sp>
        <p:nvSpPr>
          <p:cNvPr id="18" name="TextBox 17">
            <a:extLst>
              <a:ext uri="{FF2B5EF4-FFF2-40B4-BE49-F238E27FC236}">
                <a16:creationId xmlns:a16="http://schemas.microsoft.com/office/drawing/2014/main" id="{9226414D-8BA2-4978-9025-1560F171C51D}"/>
              </a:ext>
            </a:extLst>
          </p:cNvPr>
          <p:cNvSpPr txBox="1"/>
          <p:nvPr/>
        </p:nvSpPr>
        <p:spPr>
          <a:xfrm>
            <a:off x="6125785" y="5268001"/>
            <a:ext cx="375276" cy="369332"/>
          </a:xfrm>
          <a:prstGeom prst="rect">
            <a:avLst/>
          </a:prstGeom>
          <a:noFill/>
        </p:spPr>
        <p:txBody>
          <a:bodyPr wrap="square" rtlCol="0">
            <a:spAutoFit/>
          </a:bodyPr>
          <a:lstStyle/>
          <a:p>
            <a:r>
              <a:rPr lang="en-IN" dirty="0"/>
              <a:t>M</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68C7B6A6-576D-45AA-B9B4-0036BD94DBF6}"/>
                  </a:ext>
                </a:extLst>
              </p:cNvPr>
              <p:cNvSpPr txBox="1"/>
              <p:nvPr/>
            </p:nvSpPr>
            <p:spPr>
              <a:xfrm>
                <a:off x="6569862" y="5273143"/>
                <a:ext cx="42947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𝑀</m:t>
                          </m:r>
                        </m:e>
                        <m:sub>
                          <m:r>
                            <a:rPr lang="en-IN">
                              <a:latin typeface="Cambria Math" panose="02040503050406030204" pitchFamily="18" charset="0"/>
                            </a:rPr>
                            <m:t>2</m:t>
                          </m:r>
                        </m:sub>
                      </m:sSub>
                    </m:oMath>
                  </m:oMathPara>
                </a14:m>
                <a:endParaRPr lang="en-IN" dirty="0"/>
              </a:p>
            </p:txBody>
          </p:sp>
        </mc:Choice>
        <mc:Fallback xmlns="">
          <p:sp>
            <p:nvSpPr>
              <p:cNvPr id="19" name="TextBox 18">
                <a:extLst>
                  <a:ext uri="{FF2B5EF4-FFF2-40B4-BE49-F238E27FC236}">
                    <a16:creationId xmlns:a16="http://schemas.microsoft.com/office/drawing/2014/main" xmlns="" xmlns:a14="http://schemas.microsoft.com/office/drawing/2010/main" id="{68C7B6A6-576D-45AA-B9B4-0036BD94DBF6}"/>
                  </a:ext>
                </a:extLst>
              </p:cNvPr>
              <p:cNvSpPr txBox="1">
                <a:spLocks noRot="1" noChangeAspect="1" noMove="1" noResize="1" noEditPoints="1" noAdjustHandles="1" noChangeArrowheads="1" noChangeShapeType="1" noTextEdit="1"/>
              </p:cNvSpPr>
              <p:nvPr/>
            </p:nvSpPr>
            <p:spPr>
              <a:xfrm>
                <a:off x="6569862" y="5273143"/>
                <a:ext cx="429474" cy="369332"/>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B6F0ED3-6379-4A56-A824-D1D23FCE6272}"/>
                  </a:ext>
                </a:extLst>
              </p:cNvPr>
              <p:cNvSpPr txBox="1"/>
              <p:nvPr/>
            </p:nvSpPr>
            <p:spPr>
              <a:xfrm>
                <a:off x="7834481" y="5285795"/>
                <a:ext cx="41837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𝑀</m:t>
                          </m:r>
                        </m:e>
                        <m:sub>
                          <m:r>
                            <a:rPr lang="en-IN" i="1">
                              <a:latin typeface="Cambria Math" panose="02040503050406030204" pitchFamily="18" charset="0"/>
                            </a:rPr>
                            <m:t>4</m:t>
                          </m:r>
                        </m:sub>
                      </m:sSub>
                    </m:oMath>
                  </m:oMathPara>
                </a14:m>
                <a:endParaRPr lang="en-IN" dirty="0"/>
              </a:p>
            </p:txBody>
          </p:sp>
        </mc:Choice>
        <mc:Fallback xmlns="">
          <p:sp>
            <p:nvSpPr>
              <p:cNvPr id="20" name="TextBox 19">
                <a:extLst>
                  <a:ext uri="{FF2B5EF4-FFF2-40B4-BE49-F238E27FC236}">
                    <a16:creationId xmlns:a16="http://schemas.microsoft.com/office/drawing/2014/main" xmlns="" xmlns:a14="http://schemas.microsoft.com/office/drawing/2010/main" id="{6B6F0ED3-6379-4A56-A824-D1D23FCE6272}"/>
                  </a:ext>
                </a:extLst>
              </p:cNvPr>
              <p:cNvSpPr txBox="1">
                <a:spLocks noRot="1" noChangeAspect="1" noMove="1" noResize="1" noEditPoints="1" noAdjustHandles="1" noChangeArrowheads="1" noChangeShapeType="1" noTextEdit="1"/>
              </p:cNvSpPr>
              <p:nvPr/>
            </p:nvSpPr>
            <p:spPr>
              <a:xfrm>
                <a:off x="7834481" y="5285795"/>
                <a:ext cx="418376" cy="369332"/>
              </a:xfrm>
              <a:prstGeom prst="rect">
                <a:avLst/>
              </a:prstGeom>
              <a:blipFill>
                <a:blip r:embed="rId9"/>
                <a:stretch>
                  <a:fillRect r="-2899"/>
                </a:stretch>
              </a:blipFill>
            </p:spPr>
            <p:txBody>
              <a:bodyPr/>
              <a:lstStyle/>
              <a:p>
                <a:r>
                  <a:rPr lang="en-IN">
                    <a:noFill/>
                  </a:rPr>
                  <a:t> </a:t>
                </a:r>
              </a:p>
            </p:txBody>
          </p:sp>
        </mc:Fallback>
      </mc:AlternateContent>
      <p:sp>
        <p:nvSpPr>
          <p:cNvPr id="21" name="TextBox 20">
            <a:extLst>
              <a:ext uri="{FF2B5EF4-FFF2-40B4-BE49-F238E27FC236}">
                <a16:creationId xmlns:a16="http://schemas.microsoft.com/office/drawing/2014/main" id="{CF0B0634-AE8B-4939-9ECD-2104DF9EC393}"/>
              </a:ext>
            </a:extLst>
          </p:cNvPr>
          <p:cNvSpPr txBox="1"/>
          <p:nvPr/>
        </p:nvSpPr>
        <p:spPr>
          <a:xfrm>
            <a:off x="8842159" y="4279036"/>
            <a:ext cx="1204950" cy="646331"/>
          </a:xfrm>
          <a:prstGeom prst="rect">
            <a:avLst/>
          </a:prstGeom>
          <a:noFill/>
        </p:spPr>
        <p:txBody>
          <a:bodyPr wrap="square" rtlCol="0">
            <a:spAutoFit/>
          </a:bodyPr>
          <a:lstStyle/>
          <a:p>
            <a:r>
              <a:rPr lang="en-IN" dirty="0"/>
              <a:t>1/P=f(M)</a:t>
            </a:r>
          </a:p>
          <a:p>
            <a:endParaRPr lang="en-IN" dirty="0"/>
          </a:p>
        </p:txBody>
      </p:sp>
      <p:sp>
        <p:nvSpPr>
          <p:cNvPr id="22" name="TextBox 21">
            <a:extLst>
              <a:ext uri="{FF2B5EF4-FFF2-40B4-BE49-F238E27FC236}">
                <a16:creationId xmlns:a16="http://schemas.microsoft.com/office/drawing/2014/main" id="{EB8E366C-18FC-4930-A6AB-7D6282CBF250}"/>
              </a:ext>
            </a:extLst>
          </p:cNvPr>
          <p:cNvSpPr txBox="1"/>
          <p:nvPr/>
        </p:nvSpPr>
        <p:spPr>
          <a:xfrm>
            <a:off x="8655728" y="3000652"/>
            <a:ext cx="630314" cy="369332"/>
          </a:xfrm>
          <a:prstGeom prst="rect">
            <a:avLst/>
          </a:prstGeom>
          <a:noFill/>
        </p:spPr>
        <p:txBody>
          <a:bodyPr wrap="square" rtlCol="0">
            <a:spAutoFit/>
          </a:bodyPr>
          <a:lstStyle/>
          <a:p>
            <a:r>
              <a:rPr lang="en-IN" dirty="0"/>
              <a:t>(B)</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F82E4A7-C149-4649-9421-C108DB3FF10D}"/>
                  </a:ext>
                </a:extLst>
              </p:cNvPr>
              <p:cNvSpPr txBox="1"/>
              <p:nvPr/>
            </p:nvSpPr>
            <p:spPr>
              <a:xfrm>
                <a:off x="5248747" y="3320670"/>
                <a:ext cx="52304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dirty="0" smtClean="0">
                              <a:latin typeface="Cambria Math" panose="02040503050406030204" pitchFamily="18" charset="0"/>
                            </a:rPr>
                          </m:ctrlPr>
                        </m:sSubPr>
                        <m:e>
                          <m:r>
                            <a:rPr lang="en-IN" b="0" i="1" dirty="0" smtClean="0">
                              <a:latin typeface="Cambria Math" panose="02040503050406030204" pitchFamily="18" charset="0"/>
                            </a:rPr>
                            <m:t>1/</m:t>
                          </m:r>
                          <m:r>
                            <a:rPr lang="en-IN" i="1" dirty="0">
                              <a:latin typeface="Cambria Math" panose="02040503050406030204" pitchFamily="18" charset="0"/>
                            </a:rPr>
                            <m:t>𝑃</m:t>
                          </m:r>
                        </m:e>
                        <m:sub>
                          <m:r>
                            <a:rPr lang="en-IN" dirty="0">
                              <a:latin typeface="Cambria Math" panose="02040503050406030204" pitchFamily="18" charset="0"/>
                            </a:rPr>
                            <m:t>2</m:t>
                          </m:r>
                        </m:sub>
                      </m:sSub>
                    </m:oMath>
                  </m:oMathPara>
                </a14:m>
                <a:endParaRPr lang="en-IN" dirty="0"/>
              </a:p>
            </p:txBody>
          </p:sp>
        </mc:Choice>
        <mc:Fallback xmlns="">
          <p:sp>
            <p:nvSpPr>
              <p:cNvPr id="23" name="TextBox 22">
                <a:extLst>
                  <a:ext uri="{FF2B5EF4-FFF2-40B4-BE49-F238E27FC236}">
                    <a16:creationId xmlns:a16="http://schemas.microsoft.com/office/drawing/2014/main" xmlns="" xmlns:a14="http://schemas.microsoft.com/office/drawing/2010/main" id="{AF82E4A7-C149-4649-9421-C108DB3FF10D}"/>
                  </a:ext>
                </a:extLst>
              </p:cNvPr>
              <p:cNvSpPr txBox="1">
                <a:spLocks noRot="1" noChangeAspect="1" noMove="1" noResize="1" noEditPoints="1" noAdjustHandles="1" noChangeArrowheads="1" noChangeShapeType="1" noTextEdit="1"/>
              </p:cNvSpPr>
              <p:nvPr/>
            </p:nvSpPr>
            <p:spPr>
              <a:xfrm>
                <a:off x="5248747" y="3320670"/>
                <a:ext cx="523043" cy="369332"/>
              </a:xfrm>
              <a:prstGeom prst="rect">
                <a:avLst/>
              </a:prstGeom>
              <a:blipFill>
                <a:blip r:embed="rId10"/>
                <a:stretch>
                  <a:fillRect r="-16279" b="-1500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ED887AFA-F1F6-4731-8C1E-6430BA0BD8A3}"/>
                  </a:ext>
                </a:extLst>
              </p:cNvPr>
              <p:cNvSpPr txBox="1"/>
              <p:nvPr/>
            </p:nvSpPr>
            <p:spPr>
              <a:xfrm>
                <a:off x="5284257" y="4034222"/>
                <a:ext cx="45202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1/</m:t>
                          </m:r>
                          <m:r>
                            <a:rPr lang="en-IN" i="1">
                              <a:latin typeface="Cambria Math" panose="02040503050406030204" pitchFamily="18" charset="0"/>
                            </a:rPr>
                            <m:t>𝑃</m:t>
                          </m:r>
                        </m:e>
                        <m:sub>
                          <m:r>
                            <a:rPr lang="en-IN">
                              <a:latin typeface="Cambria Math" panose="02040503050406030204" pitchFamily="18" charset="0"/>
                            </a:rPr>
                            <m:t>4</m:t>
                          </m:r>
                        </m:sub>
                      </m:sSub>
                    </m:oMath>
                  </m:oMathPara>
                </a14:m>
                <a:endParaRPr lang="en-IN" dirty="0"/>
              </a:p>
            </p:txBody>
          </p:sp>
        </mc:Choice>
        <mc:Fallback xmlns="">
          <p:sp>
            <p:nvSpPr>
              <p:cNvPr id="24" name="TextBox 23">
                <a:extLst>
                  <a:ext uri="{FF2B5EF4-FFF2-40B4-BE49-F238E27FC236}">
                    <a16:creationId xmlns:a16="http://schemas.microsoft.com/office/drawing/2014/main" xmlns="" xmlns:a14="http://schemas.microsoft.com/office/drawing/2010/main" id="{ED887AFA-F1F6-4731-8C1E-6430BA0BD8A3}"/>
                  </a:ext>
                </a:extLst>
              </p:cNvPr>
              <p:cNvSpPr txBox="1">
                <a:spLocks noRot="1" noChangeAspect="1" noMove="1" noResize="1" noEditPoints="1" noAdjustHandles="1" noChangeArrowheads="1" noChangeShapeType="1" noTextEdit="1"/>
              </p:cNvSpPr>
              <p:nvPr/>
            </p:nvSpPr>
            <p:spPr>
              <a:xfrm>
                <a:off x="5284257" y="4034222"/>
                <a:ext cx="452021" cy="369332"/>
              </a:xfrm>
              <a:prstGeom prst="rect">
                <a:avLst/>
              </a:prstGeom>
              <a:blipFill>
                <a:blip r:embed="rId11"/>
                <a:stretch>
                  <a:fillRect r="-32432" b="-15000"/>
                </a:stretch>
              </a:blipFill>
            </p:spPr>
            <p:txBody>
              <a:bodyPr/>
              <a:lstStyle/>
              <a:p>
                <a:r>
                  <a:rPr lang="en-IN">
                    <a:noFill/>
                  </a:rPr>
                  <a:t> </a:t>
                </a:r>
              </a:p>
            </p:txBody>
          </p:sp>
        </mc:Fallback>
      </mc:AlternateContent>
      <p:sp>
        <p:nvSpPr>
          <p:cNvPr id="25" name="TextBox 24">
            <a:extLst>
              <a:ext uri="{FF2B5EF4-FFF2-40B4-BE49-F238E27FC236}">
                <a16:creationId xmlns:a16="http://schemas.microsoft.com/office/drawing/2014/main" id="{06F17973-0352-4DE4-9A2E-4C47816D9CA6}"/>
              </a:ext>
            </a:extLst>
          </p:cNvPr>
          <p:cNvSpPr txBox="1"/>
          <p:nvPr/>
        </p:nvSpPr>
        <p:spPr>
          <a:xfrm>
            <a:off x="5298022" y="2133944"/>
            <a:ext cx="582615" cy="369332"/>
          </a:xfrm>
          <a:prstGeom prst="rect">
            <a:avLst/>
          </a:prstGeom>
          <a:noFill/>
        </p:spPr>
        <p:txBody>
          <a:bodyPr wrap="square" rtlCol="0">
            <a:spAutoFit/>
          </a:bodyPr>
          <a:lstStyle/>
          <a:p>
            <a:r>
              <a:rPr lang="en-IN" dirty="0"/>
              <a:t>1/P</a:t>
            </a:r>
          </a:p>
        </p:txBody>
      </p:sp>
      <p:sp>
        <p:nvSpPr>
          <p:cNvPr id="26" name="TextBox 25">
            <a:extLst>
              <a:ext uri="{FF2B5EF4-FFF2-40B4-BE49-F238E27FC236}">
                <a16:creationId xmlns:a16="http://schemas.microsoft.com/office/drawing/2014/main" id="{1E1DC81E-C1A5-491E-BD29-71C00AEB195B}"/>
              </a:ext>
            </a:extLst>
          </p:cNvPr>
          <p:cNvSpPr txBox="1"/>
          <p:nvPr/>
        </p:nvSpPr>
        <p:spPr>
          <a:xfrm>
            <a:off x="4616194" y="4930470"/>
            <a:ext cx="469426" cy="369332"/>
          </a:xfrm>
          <a:prstGeom prst="rect">
            <a:avLst/>
          </a:prstGeom>
          <a:noFill/>
        </p:spPr>
        <p:txBody>
          <a:bodyPr wrap="square" rtlCol="0">
            <a:spAutoFit/>
          </a:bodyPr>
          <a:lstStyle/>
          <a:p>
            <a:r>
              <a:rPr lang="en-IN" dirty="0"/>
              <a:t>x</a:t>
            </a:r>
          </a:p>
        </p:txBody>
      </p:sp>
      <p:sp>
        <p:nvSpPr>
          <p:cNvPr id="27" name="TextBox 26">
            <a:extLst>
              <a:ext uri="{FF2B5EF4-FFF2-40B4-BE49-F238E27FC236}">
                <a16:creationId xmlns:a16="http://schemas.microsoft.com/office/drawing/2014/main" id="{0533ADBF-7E1A-41A9-A6A0-DBB9ADB6AF55}"/>
              </a:ext>
            </a:extLst>
          </p:cNvPr>
          <p:cNvSpPr txBox="1"/>
          <p:nvPr/>
        </p:nvSpPr>
        <p:spPr>
          <a:xfrm>
            <a:off x="1225117" y="1310313"/>
            <a:ext cx="266330" cy="369332"/>
          </a:xfrm>
          <a:prstGeom prst="rect">
            <a:avLst/>
          </a:prstGeom>
          <a:noFill/>
        </p:spPr>
        <p:txBody>
          <a:bodyPr wrap="square" rtlCol="0">
            <a:spAutoFit/>
          </a:bodyPr>
          <a:lstStyle/>
          <a:p>
            <a:r>
              <a:rPr lang="en-IN" dirty="0"/>
              <a:t>y</a:t>
            </a:r>
          </a:p>
        </p:txBody>
      </p:sp>
      <p:sp>
        <p:nvSpPr>
          <p:cNvPr id="28" name="TextBox 27">
            <a:extLst>
              <a:ext uri="{FF2B5EF4-FFF2-40B4-BE49-F238E27FC236}">
                <a16:creationId xmlns:a16="http://schemas.microsoft.com/office/drawing/2014/main" id="{58630CED-575D-4DA7-A545-536348C9FC2D}"/>
              </a:ext>
            </a:extLst>
          </p:cNvPr>
          <p:cNvSpPr txBox="1"/>
          <p:nvPr/>
        </p:nvSpPr>
        <p:spPr>
          <a:xfrm>
            <a:off x="5493058" y="1137914"/>
            <a:ext cx="266330" cy="369332"/>
          </a:xfrm>
          <a:prstGeom prst="rect">
            <a:avLst/>
          </a:prstGeom>
          <a:noFill/>
        </p:spPr>
        <p:txBody>
          <a:bodyPr wrap="square" rtlCol="0">
            <a:spAutoFit/>
          </a:bodyPr>
          <a:lstStyle/>
          <a:p>
            <a:r>
              <a:rPr lang="en-IN" dirty="0"/>
              <a:t>y</a:t>
            </a:r>
          </a:p>
        </p:txBody>
      </p:sp>
      <p:sp>
        <p:nvSpPr>
          <p:cNvPr id="29" name="TextBox 28">
            <a:extLst>
              <a:ext uri="{FF2B5EF4-FFF2-40B4-BE49-F238E27FC236}">
                <a16:creationId xmlns:a16="http://schemas.microsoft.com/office/drawing/2014/main" id="{9D91CB9D-971D-45B2-8D33-F9FD8F36FE69}"/>
              </a:ext>
            </a:extLst>
          </p:cNvPr>
          <p:cNvSpPr txBox="1"/>
          <p:nvPr/>
        </p:nvSpPr>
        <p:spPr>
          <a:xfrm>
            <a:off x="9509598" y="5228934"/>
            <a:ext cx="226186" cy="369332"/>
          </a:xfrm>
          <a:prstGeom prst="rect">
            <a:avLst/>
          </a:prstGeom>
          <a:noFill/>
        </p:spPr>
        <p:txBody>
          <a:bodyPr wrap="square" rtlCol="0">
            <a:spAutoFit/>
          </a:bodyPr>
          <a:lstStyle/>
          <a:p>
            <a:r>
              <a:rPr lang="en-IN" dirty="0"/>
              <a:t>x</a:t>
            </a:r>
          </a:p>
        </p:txBody>
      </p:sp>
      <p:sp>
        <p:nvSpPr>
          <p:cNvPr id="30" name="TextBox 29">
            <a:extLst>
              <a:ext uri="{FF2B5EF4-FFF2-40B4-BE49-F238E27FC236}">
                <a16:creationId xmlns:a16="http://schemas.microsoft.com/office/drawing/2014/main" id="{E55BA974-68D3-4D78-B040-4610BD076605}"/>
              </a:ext>
            </a:extLst>
          </p:cNvPr>
          <p:cNvSpPr txBox="1"/>
          <p:nvPr/>
        </p:nvSpPr>
        <p:spPr>
          <a:xfrm>
            <a:off x="2440874" y="5479326"/>
            <a:ext cx="1618726" cy="369332"/>
          </a:xfrm>
          <a:prstGeom prst="rect">
            <a:avLst/>
          </a:prstGeom>
          <a:noFill/>
        </p:spPr>
        <p:txBody>
          <a:bodyPr wrap="square" rtlCol="0">
            <a:spAutoFit/>
          </a:bodyPr>
          <a:lstStyle/>
          <a:p>
            <a:r>
              <a:rPr lang="en-IN" dirty="0"/>
              <a:t>Money supply</a:t>
            </a:r>
          </a:p>
        </p:txBody>
      </p:sp>
      <p:sp>
        <p:nvSpPr>
          <p:cNvPr id="31" name="TextBox 30">
            <a:extLst>
              <a:ext uri="{FF2B5EF4-FFF2-40B4-BE49-F238E27FC236}">
                <a16:creationId xmlns:a16="http://schemas.microsoft.com/office/drawing/2014/main" id="{36CBCF24-A15F-4336-A2FF-11A27782DDA0}"/>
              </a:ext>
            </a:extLst>
          </p:cNvPr>
          <p:cNvSpPr txBox="1"/>
          <p:nvPr/>
        </p:nvSpPr>
        <p:spPr>
          <a:xfrm>
            <a:off x="284084" y="2565647"/>
            <a:ext cx="1438183" cy="369332"/>
          </a:xfrm>
          <a:prstGeom prst="rect">
            <a:avLst/>
          </a:prstGeom>
          <a:noFill/>
        </p:spPr>
        <p:txBody>
          <a:bodyPr wrap="square" rtlCol="0">
            <a:spAutoFit/>
          </a:bodyPr>
          <a:lstStyle/>
          <a:p>
            <a:r>
              <a:rPr lang="en-IN" dirty="0"/>
              <a:t>Price level</a:t>
            </a:r>
          </a:p>
        </p:txBody>
      </p:sp>
      <p:sp>
        <p:nvSpPr>
          <p:cNvPr id="32" name="TextBox 31">
            <a:extLst>
              <a:ext uri="{FF2B5EF4-FFF2-40B4-BE49-F238E27FC236}">
                <a16:creationId xmlns:a16="http://schemas.microsoft.com/office/drawing/2014/main" id="{09A5521A-DF29-429A-9FB3-13BC298716AB}"/>
              </a:ext>
            </a:extLst>
          </p:cNvPr>
          <p:cNvSpPr txBox="1"/>
          <p:nvPr/>
        </p:nvSpPr>
        <p:spPr>
          <a:xfrm>
            <a:off x="7119891" y="5720086"/>
            <a:ext cx="1633492" cy="369332"/>
          </a:xfrm>
          <a:prstGeom prst="rect">
            <a:avLst/>
          </a:prstGeom>
          <a:noFill/>
        </p:spPr>
        <p:txBody>
          <a:bodyPr wrap="square" rtlCol="0">
            <a:spAutoFit/>
          </a:bodyPr>
          <a:lstStyle/>
          <a:p>
            <a:r>
              <a:rPr lang="en-IN" dirty="0"/>
              <a:t>Money supply</a:t>
            </a:r>
          </a:p>
        </p:txBody>
      </p:sp>
      <p:sp>
        <p:nvSpPr>
          <p:cNvPr id="33" name="TextBox 32">
            <a:extLst>
              <a:ext uri="{FF2B5EF4-FFF2-40B4-BE49-F238E27FC236}">
                <a16:creationId xmlns:a16="http://schemas.microsoft.com/office/drawing/2014/main" id="{C22565B9-F77D-4ACB-807A-202F315FC4A7}"/>
              </a:ext>
            </a:extLst>
          </p:cNvPr>
          <p:cNvSpPr txBox="1"/>
          <p:nvPr/>
        </p:nvSpPr>
        <p:spPr>
          <a:xfrm>
            <a:off x="4829452" y="2760955"/>
            <a:ext cx="1351818" cy="646331"/>
          </a:xfrm>
          <a:prstGeom prst="rect">
            <a:avLst/>
          </a:prstGeom>
          <a:noFill/>
        </p:spPr>
        <p:txBody>
          <a:bodyPr wrap="square" rtlCol="0">
            <a:spAutoFit/>
          </a:bodyPr>
          <a:lstStyle/>
          <a:p>
            <a:r>
              <a:rPr lang="en-IN" dirty="0"/>
              <a:t>Value of money</a:t>
            </a:r>
          </a:p>
        </p:txBody>
      </p:sp>
    </p:spTree>
    <p:extLst>
      <p:ext uri="{BB962C8B-B14F-4D97-AF65-F5344CB8AC3E}">
        <p14:creationId xmlns:p14="http://schemas.microsoft.com/office/powerpoint/2010/main" val="257780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C08C31-62A9-4053-9F59-099331DF0423}"/>
              </a:ext>
            </a:extLst>
          </p:cNvPr>
          <p:cNvSpPr>
            <a:spLocks noGrp="1"/>
          </p:cNvSpPr>
          <p:nvPr>
            <p:ph idx="1"/>
          </p:nvPr>
        </p:nvSpPr>
        <p:spPr>
          <a:xfrm>
            <a:off x="195309" y="275208"/>
            <a:ext cx="11683013" cy="5033639"/>
          </a:xfrm>
        </p:spPr>
        <p:txBody>
          <a:bodyPr>
            <a:normAutofit/>
          </a:bodyPr>
          <a:lstStyle/>
          <a:p>
            <a:pPr marL="0" indent="0">
              <a:buNone/>
            </a:pPr>
            <a:r>
              <a:rPr lang="en-IN" sz="2400" dirty="0"/>
              <a:t>   The diagram A shows the effect of change in quantity of money on the price level. When the quantity of money is M, price level is P. When the quantity of money doubled to M</a:t>
            </a:r>
            <a:r>
              <a:rPr lang="en-IN" dirty="0"/>
              <a:t>2, </a:t>
            </a:r>
            <a:r>
              <a:rPr lang="en-IN" sz="2400" dirty="0"/>
              <a:t> the price level is also raised to P</a:t>
            </a:r>
            <a:r>
              <a:rPr lang="en-IN" dirty="0"/>
              <a:t>2.  </a:t>
            </a:r>
            <a:r>
              <a:rPr lang="en-IN" sz="2400" dirty="0"/>
              <a:t>This relationship is expressed by the curve P=f(M).</a:t>
            </a:r>
          </a:p>
          <a:p>
            <a:pPr marL="0" indent="0">
              <a:buNone/>
            </a:pPr>
            <a:endParaRPr lang="en-IN" sz="2400" dirty="0"/>
          </a:p>
          <a:p>
            <a:pPr marL="0" indent="0">
              <a:buNone/>
            </a:pPr>
            <a:endParaRPr lang="en-IN" sz="2400" dirty="0"/>
          </a:p>
          <a:p>
            <a:pPr marL="0" indent="0">
              <a:buNone/>
            </a:pPr>
            <a:r>
              <a:rPr lang="en-IN" sz="2400" dirty="0"/>
              <a:t>   The diagram B shows the inverse relationship between the quantity of money and value of money. When the quantity of money is M</a:t>
            </a:r>
            <a:r>
              <a:rPr lang="en-IN" dirty="0"/>
              <a:t>1, </a:t>
            </a:r>
            <a:r>
              <a:rPr lang="en-IN" sz="2400" dirty="0"/>
              <a:t>the value of money is 1/P.</a:t>
            </a:r>
            <a:r>
              <a:rPr lang="en-IN" dirty="0"/>
              <a:t> </a:t>
            </a:r>
            <a:r>
              <a:rPr lang="en-IN" sz="2400" dirty="0"/>
              <a:t>  When the quantity of money increased by M</a:t>
            </a:r>
            <a:r>
              <a:rPr lang="en-IN" dirty="0"/>
              <a:t>4, </a:t>
            </a:r>
            <a:r>
              <a:rPr lang="en-IN" sz="2400" dirty="0"/>
              <a:t>the value of money is reduced to 1/P</a:t>
            </a:r>
            <a:r>
              <a:rPr lang="en-IN" dirty="0"/>
              <a:t>4. </a:t>
            </a:r>
            <a:r>
              <a:rPr lang="en-IN" sz="2400" dirty="0"/>
              <a:t>This inverse relationship between quantity of money and  the value of money is expressed by the curve 1/P=f(M).</a:t>
            </a:r>
          </a:p>
          <a:p>
            <a:pPr marL="0" indent="0">
              <a:buNone/>
            </a:pPr>
            <a:endParaRPr lang="en-IN" sz="2400" dirty="0"/>
          </a:p>
        </p:txBody>
      </p:sp>
    </p:spTree>
    <p:extLst>
      <p:ext uri="{BB962C8B-B14F-4D97-AF65-F5344CB8AC3E}">
        <p14:creationId xmlns:p14="http://schemas.microsoft.com/office/powerpoint/2010/main" val="36447084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3160</TotalTime>
  <Words>7953</Words>
  <Application>Microsoft Office PowerPoint</Application>
  <PresentationFormat>Widescreen</PresentationFormat>
  <Paragraphs>505</Paragraphs>
  <Slides>62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Cambria Math</vt:lpstr>
      <vt:lpstr>Georgia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Chandrashekar Poojary</dc:creator>
  <cp:lastModifiedBy>Chandrashekar Poojary</cp:lastModifiedBy>
  <cp:revision>357</cp:revision>
  <cp:lastPrinted>2020-01-24T14:57:26Z</cp:lastPrinted>
  <dcterms:created xsi:type="dcterms:W3CDTF">2020-01-12T07:36:07Z</dcterms:created>
  <dcterms:modified xsi:type="dcterms:W3CDTF">2020-02-25T01:37:45Z</dcterms:modified>
</cp:coreProperties>
</file>